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  <p:sldMasterId id="2147483684" r:id="rId2"/>
  </p:sldMasterIdLst>
  <p:notesMasterIdLst>
    <p:notesMasterId r:id="rId1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5143500" type="screen16x9"/>
  <p:notesSz cx="6794500" cy="99314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Merriweather Sans" panose="00000500000000000000" pitchFamily="2" charset="0"/>
      <p:regular r:id="rId20"/>
      <p:bold r:id="rId21"/>
      <p:italic r:id="rId22"/>
      <p:boldItalic r:id="rId23"/>
    </p:embeddedFont>
    <p:embeddedFont>
      <p:font typeface="Roboto Light" panose="02000000000000000000" pitchFamily="2" charset="0"/>
      <p:regular r:id="rId24"/>
      <p:bold r:id="rId25"/>
      <p:italic r:id="rId26"/>
      <p:boldItalic r:id="rId27"/>
    </p:embeddedFont>
    <p:embeddedFont>
      <p:font typeface="Roboto Mono" pitchFamily="2" charset="0"/>
      <p:regular r:id="rId28"/>
      <p:bold r:id="rId29"/>
      <p:italic r:id="rId30"/>
      <p:boldItalic r:id="rId31"/>
    </p:embeddedFont>
    <p:embeddedFont>
      <p:font typeface="Roboto Thin" panose="02000000000000000000" pitchFamily="2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06" d="100"/>
          <a:sy n="206" d="100"/>
        </p:scale>
        <p:origin x="5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4283" cy="498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48645" y="0"/>
            <a:ext cx="2944283" cy="498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19100" y="1241425"/>
            <a:ext cx="5956300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3107"/>
            <a:ext cx="2944283" cy="49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27c3c5a1e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7779" y="744855"/>
            <a:ext cx="60396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27c3c5a1e3_0_0:notes"/>
          <p:cNvSpPr txBox="1">
            <a:spLocks noGrp="1"/>
          </p:cNvSpPr>
          <p:nvPr>
            <p:ph type="body" idx="1"/>
          </p:nvPr>
        </p:nvSpPr>
        <p:spPr>
          <a:xfrm>
            <a:off x="679450" y="4717415"/>
            <a:ext cx="5435700" cy="44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7b8fc1280d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7b8fc1280d_0_48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7" name="Google Shape;277;g7b8fc1280d_0_48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7b8fc1280d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7b8fc1280d_0_55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g7b8fc1280d_0_55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7b8fc1280d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7b8fc1280d_0_68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g7b8fc1280d_0_68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7c3e6df11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7c3e6df11_3_0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g27c3e6df11_3_0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759b9c73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759b9c7373_0_0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g759b9c7373_0_0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759b9c737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759b9c7373_0_6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g759b9c7373_0_6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759b9c7373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759b9c7373_0_12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g759b9c7373_0_12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7b8fc1280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7b8fc1280d_0_0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g7b8fc1280d_0_0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7b8fc1280d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7b8fc1280d_0_25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g7b8fc1280d_0_25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7b8fc1280d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300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7b8fc1280d_0_36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g7b8fc1280d_0_36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7b8fc1280d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7b8fc1280d_0_42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g7b8fc1280d_0_42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>
            <a:spLocks noGrp="1"/>
          </p:cNvSpPr>
          <p:nvPr>
            <p:ph type="ctrTitle"/>
          </p:nvPr>
        </p:nvSpPr>
        <p:spPr>
          <a:xfrm>
            <a:off x="3718560" y="853601"/>
            <a:ext cx="5039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4" name="Google Shape;54;p11"/>
          <p:cNvSpPr txBox="1">
            <a:spLocks noGrp="1"/>
          </p:cNvSpPr>
          <p:nvPr>
            <p:ph type="body"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11"/>
          <p:cNvSpPr txBox="1">
            <a:spLocks noGrp="1"/>
          </p:cNvSpPr>
          <p:nvPr>
            <p:ph type="body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4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ftr" idx="11"/>
          </p:nvPr>
        </p:nvSpPr>
        <p:spPr>
          <a:xfrm>
            <a:off x="457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Google Shape;60;p12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12"/>
          <p:cNvSpPr txBox="1">
            <a:spLocks noGrp="1"/>
          </p:cNvSpPr>
          <p:nvPr>
            <p:ph type="body" idx="1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4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Google Shape;62;p12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3" name="Google Shape;63;p12"/>
          <p:cNvSpPr txBox="1">
            <a:spLocks noGrp="1"/>
          </p:cNvSpPr>
          <p:nvPr>
            <p:ph type="ftr" idx="11"/>
          </p:nvPr>
        </p:nvSpPr>
        <p:spPr>
          <a:xfrm>
            <a:off x="457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lin Direct Title">
  <p:cSld name="Caplin Direct 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67" name="Google Shape;67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lin integration Suite Title">
  <p:cSld name="Caplin integration Suite 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0" name="Google Shape;7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4"/>
          <p:cNvSpPr txBox="1"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lin Platform Title">
  <p:cSld name="Caplin Platform 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4" name="Google Shape;74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 txBox="1"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lin Prof Services Title">
  <p:cSld name="Caplin Prof Services 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8" name="Google Shape;78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6"/>
          <p:cNvSpPr txBox="1"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lin Trader Title">
  <p:cSld name="Caplin Trader 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2" name="Google Shape;8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7"/>
          <p:cNvSpPr txBox="1"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9" descr="Caplin Presentation Template 2017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9"/>
          <p:cNvSpPr txBox="1">
            <a:spLocks noGrp="1"/>
          </p:cNvSpPr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subTitle" idx="1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95" name="Google Shape;95;p19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6" name="Google Shape;96;p19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2019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7" name="Google Shape;97;p19" descr="Caplin Logo 3.png"/>
          <p:cNvPicPr preferRelativeResize="0"/>
          <p:nvPr/>
        </p:nvPicPr>
        <p:blipFill rotWithShape="1">
          <a:blip r:embed="rId3">
            <a:alphaModFix/>
          </a:blip>
          <a:srcRect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1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0" descr="BG Image 1.png"/>
          <p:cNvPicPr preferRelativeResize="0"/>
          <p:nvPr/>
        </p:nvPicPr>
        <p:blipFill rotWithShape="1">
          <a:blip r:embed="rId2">
            <a:alphaModFix/>
          </a:blip>
          <a:srcRect l="9" r="9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0"/>
          <p:cNvSpPr txBox="1">
            <a:spLocks noGrp="1"/>
          </p:cNvSpPr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subTitle" idx="1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102" name="Google Shape;102;p20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3" name="Google Shape;103;p20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04" name="Google Shape;104;p20" descr="Caplin Logo 3.png"/>
          <p:cNvPicPr preferRelativeResize="0"/>
          <p:nvPr/>
        </p:nvPicPr>
        <p:blipFill rotWithShape="1">
          <a:blip r:embed="rId3">
            <a:alphaModFix/>
          </a:blip>
          <a:srcRect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 1">
  <p:cSld name="TITLE_1_1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21" descr="BG Image 2.png"/>
          <p:cNvPicPr preferRelativeResize="0"/>
          <p:nvPr/>
        </p:nvPicPr>
        <p:blipFill rotWithShape="1">
          <a:blip r:embed="rId2">
            <a:alphaModFix/>
          </a:blip>
          <a:srcRect l="9" r="9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1"/>
          <p:cNvSpPr txBox="1">
            <a:spLocks noGrp="1"/>
          </p:cNvSpPr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subTitle" idx="1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109" name="Google Shape;109;p21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0" name="Google Shape;110;p21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11" name="Google Shape;111;p21" descr="Caplin Logo 3.png"/>
          <p:cNvPicPr preferRelativeResize="0"/>
          <p:nvPr/>
        </p:nvPicPr>
        <p:blipFill rotWithShape="1">
          <a:blip r:embed="rId3">
            <a:alphaModFix/>
          </a:blip>
          <a:srcRect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22" descr="Caplin Presentation Template 20172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2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400"/>
              <a:buFont typeface="Roboto Thin"/>
              <a:buNone/>
              <a:defRPr sz="24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5" name="Google Shape;115;p22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| Confidential</a:t>
            </a:r>
            <a:endParaRPr sz="700">
              <a:solidFill>
                <a:srgbClr val="99999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16" name="Google Shape;116;p22" descr="Caplin Logo 2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3" descr="Caplin Presentation Template 20173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 Thin"/>
              <a:buNone/>
              <a:defRPr sz="24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3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|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21" name="Google Shape;121;p23" descr="Caplin Logo 4.png"/>
          <p:cNvPicPr preferRelativeResize="0"/>
          <p:nvPr/>
        </p:nvPicPr>
        <p:blipFill rotWithShape="1">
          <a:blip r:embed="rId3">
            <a:alphaModFix/>
          </a:blip>
          <a:srcRect b="1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4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body" idx="1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cxnSp>
        <p:nvCxnSpPr>
          <p:cNvPr id="125" name="Google Shape;125;p24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5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9" name="Google Shape;129;p2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cxnSp>
        <p:nvCxnSpPr>
          <p:cNvPr id="130" name="Google Shape;130;p25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6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33" name="Google Shape;133;p26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/>
          <p:nvPr/>
        </p:nvSpPr>
        <p:spPr>
          <a:xfrm>
            <a:off x="0" y="0"/>
            <a:ext cx="25092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27"/>
          <p:cNvSpPr txBox="1">
            <a:spLocks noGrp="1"/>
          </p:cNvSpPr>
          <p:nvPr>
            <p:ph type="title"/>
          </p:nvPr>
        </p:nvSpPr>
        <p:spPr>
          <a:xfrm>
            <a:off x="197100" y="375850"/>
            <a:ext cx="2728200" cy="4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37" name="Google Shape;137;p27"/>
          <p:cNvCxnSpPr/>
          <p:nvPr/>
        </p:nvCxnSpPr>
        <p:spPr>
          <a:xfrm>
            <a:off x="309837" y="765455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 1">
  <p:cSld name="TITLE_ONLY_1_1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8"/>
          <p:cNvSpPr/>
          <p:nvPr/>
        </p:nvSpPr>
        <p:spPr>
          <a:xfrm>
            <a:off x="0" y="0"/>
            <a:ext cx="9144000" cy="892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28"/>
          <p:cNvSpPr txBox="1">
            <a:spLocks noGrp="1"/>
          </p:cNvSpPr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41" name="Google Shape;141;p28"/>
          <p:cNvCxnSpPr/>
          <p:nvPr/>
        </p:nvCxnSpPr>
        <p:spPr>
          <a:xfrm>
            <a:off x="919437" y="641002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9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4" name="Google Shape;144;p29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45" name="Google Shape;145;p29"/>
          <p:cNvCxnSpPr/>
          <p:nvPr/>
        </p:nvCxnSpPr>
        <p:spPr>
          <a:xfrm>
            <a:off x="418400" y="688203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0"/>
          <p:cNvSpPr txBox="1">
            <a:spLocks noGrp="1"/>
          </p:cNvSpPr>
          <p:nvPr>
            <p:ph type="title"/>
          </p:nvPr>
        </p:nvSpPr>
        <p:spPr>
          <a:xfrm>
            <a:off x="703500" y="861525"/>
            <a:ext cx="7737000" cy="22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cxnSp>
        <p:nvCxnSpPr>
          <p:cNvPr id="148" name="Google Shape;148;p30"/>
          <p:cNvCxnSpPr/>
          <p:nvPr/>
        </p:nvCxnSpPr>
        <p:spPr>
          <a:xfrm>
            <a:off x="4262400" y="2713828"/>
            <a:ext cx="6192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DBE0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31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52" name="Google Shape;152;p3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3" name="Google Shape;153;p31"/>
          <p:cNvSpPr txBox="1">
            <a:spLocks noGrp="1"/>
          </p:cNvSpPr>
          <p:nvPr>
            <p:ph type="title"/>
          </p:nvPr>
        </p:nvSpPr>
        <p:spPr>
          <a:xfrm>
            <a:off x="311700" y="1578975"/>
            <a:ext cx="41277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54" name="Google Shape;154;p31"/>
          <p:cNvCxnSpPr/>
          <p:nvPr/>
        </p:nvCxnSpPr>
        <p:spPr>
          <a:xfrm>
            <a:off x="418400" y="2093578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427672" y="1649096"/>
            <a:ext cx="8259127" cy="78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427673" y="2444195"/>
            <a:ext cx="8259127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Image">
  <p:cSld name="SECTION_TITLE_AND_DESCRIPTION_1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32"/>
          <p:cNvSpPr txBox="1">
            <a:spLocks noGrp="1"/>
          </p:cNvSpPr>
          <p:nvPr>
            <p:ph type="title"/>
          </p:nvPr>
        </p:nvSpPr>
        <p:spPr>
          <a:xfrm>
            <a:off x="265500" y="983160"/>
            <a:ext cx="4155600" cy="58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158" name="Google Shape;158;p32"/>
          <p:cNvSpPr txBox="1">
            <a:spLocks noGrp="1"/>
          </p:cNvSpPr>
          <p:nvPr>
            <p:ph type="subTitle" idx="1"/>
          </p:nvPr>
        </p:nvSpPr>
        <p:spPr>
          <a:xfrm>
            <a:off x="265500" y="19827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cxnSp>
        <p:nvCxnSpPr>
          <p:cNvPr id="159" name="Google Shape;159;p32"/>
          <p:cNvCxnSpPr/>
          <p:nvPr/>
        </p:nvCxnSpPr>
        <p:spPr>
          <a:xfrm>
            <a:off x="400300" y="1647253"/>
            <a:ext cx="2934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64" name="Google Shape;164;p3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cons Page">
  <p:cSld name="BLANK_1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36" descr="2FA@2x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57287" y="3938772"/>
            <a:ext cx="556562" cy="548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36" descr="Anytime, anywhere@2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5677" y="1296389"/>
            <a:ext cx="483961" cy="483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36" descr="Apple &amp; Android@2x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5968" y="1247987"/>
            <a:ext cx="57268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36" descr="Auditable@2x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73421" y="2215422"/>
            <a:ext cx="548472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36" descr="Best Market Price@2x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1935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36" descr="Branded Platform@2x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66634" y="2258034"/>
            <a:ext cx="580760" cy="463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36" descr="Broswer Based@2x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81085" y="2244752"/>
            <a:ext cx="580760" cy="489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36" descr="Consultancy@2x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397612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36" descr="Corporate Workflow@2x.pn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66627" y="1251195"/>
            <a:ext cx="653340" cy="51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36" descr="Increase productivity@2x.png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18067" y="3060956"/>
            <a:ext cx="548489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36" descr="Layout Management@2x.png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262167" y="3060956"/>
            <a:ext cx="55655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36" descr="Notifications icon@2x.png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329479" y="1282153"/>
            <a:ext cx="483961" cy="512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36" descr="Partnership Icon@2x.png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314214" y="1288318"/>
            <a:ext cx="532357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36" descr="Resource Augmentation@2x.png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321418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36" descr="Review History@2x.png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253719" y="2199276"/>
            <a:ext cx="65334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6" descr="Speed and Flexibility@2x.png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238224" y="1247987"/>
            <a:ext cx="51622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36" descr="Trade Confirmations@2x.png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278736" y="3064989"/>
            <a:ext cx="556555" cy="572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36" descr="Support@2x.png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254356" y="3101287"/>
            <a:ext cx="483961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36" descr="Targeted GUI@2x.png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6306153" y="3126321"/>
            <a:ext cx="548480" cy="450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36" descr="Trade For Clients@2x.png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205960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36" descr="Trade online@2x.png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4213782" y="2191411"/>
            <a:ext cx="716037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36" descr="Watch Market@2x.png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262169" y="1294437"/>
            <a:ext cx="556562" cy="487863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6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Roboto Light"/>
                <a:ea typeface="Roboto Light"/>
                <a:cs typeface="Roboto Light"/>
                <a:sym typeface="Roboto Light"/>
              </a:rPr>
              <a:t>Copy these icons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cons Page 1">
  <p:cSld name="BLANK_1_1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7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Roboto Light"/>
                <a:ea typeface="Roboto Light"/>
                <a:cs typeface="Roboto Light"/>
                <a:sym typeface="Roboto Light"/>
              </a:rPr>
              <a:t>Copy these elements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2" name="Google Shape;192;p37"/>
          <p:cNvSpPr/>
          <p:nvPr/>
        </p:nvSpPr>
        <p:spPr>
          <a:xfrm rot="10800000">
            <a:off x="2570952" y="1645350"/>
            <a:ext cx="4002000" cy="5775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2992B6"/>
          </a:solidFill>
          <a:ln>
            <a:noFill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37"/>
          <p:cNvSpPr txBox="1"/>
          <p:nvPr/>
        </p:nvSpPr>
        <p:spPr>
          <a:xfrm>
            <a:off x="2571052" y="1645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225" tIns="142225" rIns="142225" bIns="142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4" name="Google Shape;194;p37"/>
          <p:cNvSpPr/>
          <p:nvPr/>
        </p:nvSpPr>
        <p:spPr>
          <a:xfrm rot="10800000">
            <a:off x="2570952" y="2222850"/>
            <a:ext cx="4002000" cy="5775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2992B6"/>
          </a:solidFill>
          <a:ln>
            <a:noFill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37"/>
          <p:cNvSpPr txBox="1"/>
          <p:nvPr/>
        </p:nvSpPr>
        <p:spPr>
          <a:xfrm>
            <a:off x="2571052" y="2223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225" tIns="142225" rIns="142225" bIns="142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6" name="Google Shape;196;p37"/>
          <p:cNvSpPr/>
          <p:nvPr/>
        </p:nvSpPr>
        <p:spPr>
          <a:xfrm rot="10800000">
            <a:off x="2570952" y="2800350"/>
            <a:ext cx="4002000" cy="5775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2992B6"/>
          </a:solidFill>
          <a:ln>
            <a:noFill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37"/>
          <p:cNvSpPr txBox="1"/>
          <p:nvPr/>
        </p:nvSpPr>
        <p:spPr>
          <a:xfrm>
            <a:off x="2571052" y="2800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225" tIns="142225" rIns="142225" bIns="142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8" name="Google Shape;198;p37"/>
          <p:cNvSpPr/>
          <p:nvPr/>
        </p:nvSpPr>
        <p:spPr>
          <a:xfrm rot="10800000">
            <a:off x="2570952" y="3377850"/>
            <a:ext cx="4002000" cy="5775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2992B6"/>
          </a:solidFill>
          <a:ln>
            <a:noFill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37"/>
          <p:cNvSpPr txBox="1"/>
          <p:nvPr/>
        </p:nvSpPr>
        <p:spPr>
          <a:xfrm>
            <a:off x="2571052" y="3378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225" tIns="142225" rIns="142225" bIns="142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21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21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>
  <p:cSld name="1_Title Only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body" idx="1"/>
          </p:nvPr>
        </p:nvSpPr>
        <p:spPr>
          <a:xfrm>
            <a:off x="457203" y="1402080"/>
            <a:ext cx="8229597" cy="3192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6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Only">
  <p:cSld name="2_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1"/>
          </p:nvPr>
        </p:nvSpPr>
        <p:spPr>
          <a:xfrm>
            <a:off x="457203" y="1402080"/>
            <a:ext cx="3911597" cy="3192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6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p9"/>
          <p:cNvSpPr>
            <a:spLocks noGrp="1"/>
          </p:cNvSpPr>
          <p:nvPr>
            <p:ph type="pic" idx="2"/>
          </p:nvPr>
        </p:nvSpPr>
        <p:spPr>
          <a:xfrm>
            <a:off x="4602480" y="1402080"/>
            <a:ext cx="4084320" cy="3192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9.xml"/><Relationship Id="rId21" Type="http://schemas.openxmlformats.org/officeDocument/2006/relationships/image" Target="../media/image13.jpg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image" Target="../media/image1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Char char="▶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" name="Google Shape;13;p1"/>
          <p:cNvSpPr txBox="1"/>
          <p:nvPr/>
        </p:nvSpPr>
        <p:spPr>
          <a:xfrm>
            <a:off x="5679440" y="4728848"/>
            <a:ext cx="306832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Font typeface="Arial"/>
              <a:buNone/>
            </a:pPr>
            <a:r>
              <a:rPr lang="en-US" sz="1000" b="0" i="0" u="none" strike="noStrike" cap="non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© Caplin Systems Ltd. 2015 </a:t>
            </a:r>
            <a:r>
              <a:rPr lang="en-US" sz="1000" b="0" i="0" u="none" strike="noStrike" cap="non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r>
              <a:rPr lang="en-US" sz="1000" b="0" i="0" u="none" strike="noStrike" cap="non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Confidential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8" descr="Caplin Presentation Template 20174.jpg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8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000"/>
              <a:buFont typeface="Roboto Thin"/>
              <a:buNone/>
              <a:defRPr sz="20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800"/>
              <a:buFont typeface="Roboto Light"/>
              <a:buChar char="●"/>
              <a:defRPr sz="1800"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88" name="Google Shape;88;p18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2019   |   Confidential</a:t>
            </a:r>
            <a:endParaRPr sz="7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89" name="Google Shape;89;p18" descr="Caplin Logo 2.png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8401375" y="4900725"/>
            <a:ext cx="589500" cy="903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8"/>
          <p:cNvSpPr txBox="1"/>
          <p:nvPr/>
        </p:nvSpPr>
        <p:spPr>
          <a:xfrm>
            <a:off x="61925" y="4886345"/>
            <a:ext cx="394200" cy="1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‹#›</a:t>
            </a:fld>
            <a:endParaRPr sz="8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plin.com/developer/component/ret-adapter-suite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Relationship Id="rId4" Type="http://schemas.openxmlformats.org/officeDocument/2006/relationships/hyperlink" Target="http://www.caplin.com/developer/api/rettoolkit/lates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8"/>
          <p:cNvSpPr txBox="1">
            <a:spLocks noGrp="1"/>
          </p:cNvSpPr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Create a RET Adapter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7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Configure an Extension point </a:t>
            </a:r>
            <a:endParaRPr/>
          </a:p>
        </p:txBody>
      </p:sp>
      <p:sp>
        <p:nvSpPr>
          <p:cNvPr id="280" name="Google Shape;280;p47"/>
          <p:cNvSpPr/>
          <p:nvPr/>
        </p:nvSpPr>
        <p:spPr>
          <a:xfrm>
            <a:off x="133350" y="1100396"/>
            <a:ext cx="8925000" cy="2825700"/>
          </a:xfrm>
          <a:prstGeom prst="rect">
            <a:avLst/>
          </a:prstGeom>
          <a:solidFill>
            <a:srgbClr val="2D2D2D"/>
          </a:solidFill>
          <a:ln>
            <a:noFill/>
          </a:ln>
        </p:spPr>
        <p:txBody>
          <a:bodyPr spcFirstLastPara="1" wrap="square" lIns="180000" tIns="180000" rIns="180000" bIns="1800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99CC"/>
              </a:buClr>
              <a:buFont typeface="Arial"/>
              <a:buNone/>
            </a:pPr>
            <a:r>
              <a:rPr lang="en-US" sz="2000" b="0" i="0" u="none" strike="noStrike" cap="none">
                <a:solidFill>
                  <a:srgbClr val="6699CC"/>
                </a:solidFill>
                <a:latin typeface="Arial"/>
                <a:ea typeface="Arial"/>
                <a:cs typeface="Arial"/>
                <a:sym typeface="Arial"/>
              </a:rPr>
              <a:t>CalendarConfiguration</a:t>
            </a:r>
            <a:r>
              <a:rPr lang="en-US" sz="20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 calendarConfiguration = </a:t>
            </a:r>
            <a:r>
              <a:rPr lang="en-US" sz="2000" b="0" i="0" u="none" strike="noStrike" cap="none">
                <a:solidFill>
                  <a:srgbClr val="6699CC"/>
                </a:solidFill>
                <a:latin typeface="Arial"/>
                <a:ea typeface="Arial"/>
                <a:cs typeface="Arial"/>
                <a:sym typeface="Arial"/>
              </a:rPr>
              <a:t>CalendarConfiguration</a:t>
            </a:r>
            <a:r>
              <a:rPr lang="en-US" sz="20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.newConfigurationBuilder()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Font typeface="Arial"/>
              <a:buNone/>
            </a:pPr>
            <a:r>
              <a:rPr lang="en-US" sz="200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sz="20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.setUserManager(</a:t>
            </a:r>
            <a:r>
              <a:rPr lang="en-US" sz="2000" b="0" i="0" u="none" strike="noStrike" cap="none">
                <a:solidFill>
                  <a:srgbClr val="CC99CC"/>
                </a:solidFill>
                <a:latin typeface="Arial"/>
                <a:ea typeface="Arial"/>
                <a:cs typeface="Arial"/>
                <a:sym typeface="Arial"/>
              </a:rPr>
              <a:t>new</a:t>
            </a:r>
            <a:r>
              <a:rPr lang="en-US" sz="20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>
                <a:solidFill>
                  <a:srgbClr val="6699CC"/>
                </a:solidFill>
                <a:latin typeface="Arial"/>
                <a:ea typeface="Arial"/>
                <a:cs typeface="Arial"/>
                <a:sym typeface="Arial"/>
              </a:rPr>
              <a:t>FileBasedUserManager</a:t>
            </a:r>
            <a:r>
              <a:rPr lang="en-US" sz="20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())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Font typeface="Arial"/>
              <a:buNone/>
            </a:pPr>
            <a:r>
              <a:rPr lang="en-US" sz="200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sz="20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.setDataTransformer(</a:t>
            </a:r>
            <a:r>
              <a:rPr lang="en-US" sz="2000" b="0" i="0" u="none" strike="noStrike" cap="none">
                <a:solidFill>
                  <a:srgbClr val="CC99CC"/>
                </a:solidFill>
                <a:latin typeface="Arial"/>
                <a:ea typeface="Arial"/>
                <a:cs typeface="Arial"/>
                <a:sym typeface="Arial"/>
              </a:rPr>
              <a:t>new</a:t>
            </a:r>
            <a:r>
              <a:rPr lang="en-US" sz="20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>
                <a:solidFill>
                  <a:srgbClr val="6699CC"/>
                </a:solidFill>
                <a:latin typeface="Arial"/>
                <a:ea typeface="Arial"/>
                <a:cs typeface="Arial"/>
                <a:sym typeface="Arial"/>
              </a:rPr>
              <a:t>ExampleDataTransformer</a:t>
            </a:r>
            <a:r>
              <a:rPr lang="en-US" sz="20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())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Font typeface="Arial"/>
              <a:buNone/>
            </a:pPr>
            <a:r>
              <a:rPr lang="en-US" sz="200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en-US" sz="20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.build();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000">
              <a:solidFill>
                <a:srgbClr val="CCCC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99CC"/>
              </a:buClr>
              <a:buFont typeface="Arial"/>
              <a:buNone/>
            </a:pPr>
            <a:r>
              <a:rPr lang="en-US" sz="2000" b="0" i="0" u="none" strike="noStrike" cap="none">
                <a:solidFill>
                  <a:srgbClr val="6699CC"/>
                </a:solidFill>
                <a:latin typeface="Arial"/>
                <a:ea typeface="Arial"/>
                <a:cs typeface="Arial"/>
                <a:sym typeface="Arial"/>
              </a:rPr>
              <a:t>CalendarAdapter</a:t>
            </a:r>
            <a:r>
              <a:rPr lang="en-US" sz="20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 adapter = </a:t>
            </a:r>
            <a:r>
              <a:rPr lang="en-US" sz="2000" b="0" i="0" u="none" strike="noStrike" cap="none">
                <a:solidFill>
                  <a:srgbClr val="CC99CC"/>
                </a:solidFill>
                <a:latin typeface="Arial"/>
                <a:ea typeface="Arial"/>
                <a:cs typeface="Arial"/>
                <a:sym typeface="Arial"/>
              </a:rPr>
              <a:t>new</a:t>
            </a:r>
            <a:r>
              <a:rPr lang="en-US" sz="20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>
                <a:solidFill>
                  <a:srgbClr val="6699CC"/>
                </a:solidFill>
                <a:latin typeface="Arial"/>
                <a:ea typeface="Arial"/>
                <a:cs typeface="Arial"/>
                <a:sym typeface="Arial"/>
              </a:rPr>
              <a:t>CalendarAdapter</a:t>
            </a:r>
            <a:r>
              <a:rPr lang="en-US" sz="20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(calendarConfiguration);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Font typeface="Arial"/>
              <a:buNone/>
            </a:pPr>
            <a:r>
              <a:rPr lang="en-US" sz="20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adapter.start();</a:t>
            </a: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8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Implementing an Extension point</a:t>
            </a:r>
            <a:endParaRPr/>
          </a:p>
        </p:txBody>
      </p:sp>
      <p:sp>
        <p:nvSpPr>
          <p:cNvPr id="287" name="Google Shape;287;p48"/>
          <p:cNvSpPr txBox="1">
            <a:spLocks noGrp="1"/>
          </p:cNvSpPr>
          <p:nvPr>
            <p:ph type="body" idx="1"/>
          </p:nvPr>
        </p:nvSpPr>
        <p:spPr>
          <a:xfrm>
            <a:off x="381000" y="819150"/>
            <a:ext cx="8172965" cy="40030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US" sz="900" b="1" i="0" u="none" strike="noStrike" cap="none" dirty="0">
                <a:solidFill>
                  <a:srgbClr val="941130"/>
                </a:solidFill>
                <a:latin typeface="Courier New"/>
                <a:ea typeface="Courier New"/>
                <a:cs typeface="Courier New"/>
                <a:sym typeface="Courier New"/>
              </a:rPr>
              <a:t>public class 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ExampleDataTransformer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900" b="1" i="0" u="none" strike="noStrike" cap="none" dirty="0">
                <a:solidFill>
                  <a:srgbClr val="941130"/>
                </a:solidFill>
                <a:latin typeface="Courier New"/>
                <a:ea typeface="Courier New"/>
                <a:cs typeface="Courier New"/>
                <a:sym typeface="Courier New"/>
              </a:rPr>
              <a:t>implements</a:t>
            </a:r>
            <a:r>
              <a:rPr lang="en-US" sz="900" b="1" i="0" u="none" strike="noStrike" cap="none" dirty="0">
                <a:solidFill>
                  <a:schemeClr val="dk2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CalendarDataTransformer</a:t>
            </a:r>
            <a:endParaRPr sz="900" b="1" i="0" u="none" strike="noStrike" cap="none" dirty="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{</a:t>
            </a:r>
            <a:endParaRPr sz="900" dirty="0"/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900" b="1" i="0" u="none" strike="noStrike" cap="none" dirty="0">
                <a:solidFill>
                  <a:srgbClr val="941130"/>
                </a:solidFill>
                <a:latin typeface="Courier New"/>
                <a:ea typeface="Courier New"/>
                <a:cs typeface="Courier New"/>
                <a:sym typeface="Courier New"/>
              </a:rPr>
              <a:t>private static final 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SimpleDateFormat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900" b="1" i="0" u="none" strike="noStrike" cap="none" dirty="0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ISO_FORMAT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= </a:t>
            </a:r>
            <a:r>
              <a:rPr lang="en-US" sz="900" b="1" i="0" u="none" strike="noStrike" cap="none" dirty="0">
                <a:solidFill>
                  <a:srgbClr val="941130"/>
                </a:solidFill>
                <a:latin typeface="Courier New"/>
                <a:ea typeface="Courier New"/>
                <a:cs typeface="Courier New"/>
                <a:sym typeface="Courier New"/>
              </a:rPr>
              <a:t>new 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SimpleDateFormat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900" b="1" i="0" u="none" strike="noStrike" cap="none" dirty="0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"</a:t>
            </a:r>
            <a:r>
              <a:rPr lang="en-US" sz="900" b="1" i="0" u="none" strike="noStrike" cap="none" dirty="0" err="1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yyyyMMdd</a:t>
            </a:r>
            <a:r>
              <a:rPr lang="en-US" sz="900" b="1" i="0" u="none" strike="noStrike" cap="none" dirty="0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"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);</a:t>
            </a:r>
            <a:endParaRPr sz="900" dirty="0"/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900" b="1" i="0" u="none" strike="noStrike" cap="none" dirty="0">
                <a:solidFill>
                  <a:srgbClr val="941130"/>
                </a:solidFill>
                <a:latin typeface="Courier New"/>
                <a:ea typeface="Courier New"/>
                <a:cs typeface="Courier New"/>
                <a:sym typeface="Courier New"/>
              </a:rPr>
              <a:t>private static final 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SimpleDateFormat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900" b="1" i="0" u="none" strike="noStrike" cap="none" dirty="0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CUSTOM_FORMAT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= </a:t>
            </a:r>
            <a:r>
              <a:rPr lang="en-US" sz="900" b="1" i="0" u="none" strike="noStrike" cap="none" dirty="0">
                <a:solidFill>
                  <a:srgbClr val="941130"/>
                </a:solidFill>
                <a:latin typeface="Courier New"/>
                <a:ea typeface="Courier New"/>
                <a:cs typeface="Courier New"/>
                <a:sym typeface="Courier New"/>
              </a:rPr>
              <a:t>new 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SimpleDateFormat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900" b="1" i="0" u="none" strike="noStrike" cap="none" dirty="0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"</a:t>
            </a:r>
            <a:r>
              <a:rPr lang="en-US" sz="900" b="1" i="0" u="none" strike="noStrike" cap="none" dirty="0" err="1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yy</a:t>
            </a:r>
            <a:r>
              <a:rPr lang="en-US" sz="900" b="1" i="0" u="none" strike="noStrike" cap="none" dirty="0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-D"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);</a:t>
            </a:r>
            <a:endParaRPr sz="900" dirty="0"/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endParaRPr sz="900" b="1" i="0" u="none" strike="noStrike" cap="none" dirty="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900" b="1" i="0" u="none" strike="noStrike" cap="none" dirty="0">
                <a:solidFill>
                  <a:srgbClr val="7F7F7F"/>
                </a:solidFill>
                <a:latin typeface="Courier New"/>
                <a:ea typeface="Courier New"/>
                <a:cs typeface="Courier New"/>
                <a:sym typeface="Courier New"/>
              </a:rPr>
              <a:t>@Override</a:t>
            </a:r>
            <a:endParaRPr sz="900" dirty="0"/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lang="en-US" sz="900" b="1" i="0" u="none" strike="noStrike" cap="none" dirty="0">
                <a:solidFill>
                  <a:srgbClr val="941130"/>
                </a:solidFill>
                <a:latin typeface="Courier New"/>
                <a:ea typeface="Courier New"/>
                <a:cs typeface="Courier New"/>
                <a:sym typeface="Courier New"/>
              </a:rPr>
              <a:t>public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Map&lt;Tenor, String&gt; 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onTenorDatesReceived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(String 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currencyPair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, Map&lt;Tenor, String&gt; 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tenorDates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)</a:t>
            </a:r>
            <a:endParaRPr sz="900" dirty="0"/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{</a:t>
            </a:r>
            <a:endParaRPr sz="900" dirty="0"/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 </a:t>
            </a:r>
            <a:r>
              <a:rPr lang="en-US" sz="900" b="1" i="0" u="none" strike="noStrike" cap="none" dirty="0">
                <a:solidFill>
                  <a:srgbClr val="941130"/>
                </a:solidFill>
                <a:latin typeface="Courier New"/>
                <a:ea typeface="Courier New"/>
                <a:cs typeface="Courier New"/>
                <a:sym typeface="Courier New"/>
              </a:rPr>
              <a:t>for 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Map.Entry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&lt;Tenor, String&gt; date : 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tenorDates.entrySet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()) {</a:t>
            </a:r>
            <a:endParaRPr sz="900" dirty="0"/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			 </a:t>
            </a:r>
            <a:r>
              <a:rPr lang="en-US" sz="900" b="1" i="0" u="none" strike="noStrike" cap="none" dirty="0">
                <a:solidFill>
                  <a:srgbClr val="941130"/>
                </a:solidFill>
                <a:latin typeface="Courier New"/>
                <a:ea typeface="Courier New"/>
                <a:cs typeface="Courier New"/>
                <a:sym typeface="Courier New"/>
              </a:rPr>
              <a:t>try 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{</a:t>
            </a:r>
            <a:endParaRPr sz="900" b="1" i="0" u="none" strike="noStrike" cap="none" dirty="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				 Date 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retDate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= </a:t>
            </a:r>
            <a:r>
              <a:rPr lang="en-US" sz="900" b="1" i="0" u="none" strike="noStrike" cap="none" dirty="0" err="1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ISO_FORMAT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.parse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date.getValue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());</a:t>
            </a:r>
            <a:endParaRPr sz="900" dirty="0"/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endParaRPr sz="900" b="1" i="0" u="none" strike="noStrike" cap="none" dirty="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				 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date.setValue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900" b="1" i="0" u="none" strike="noStrike" cap="none" dirty="0" err="1">
                <a:solidFill>
                  <a:srgbClr val="0000FF"/>
                </a:solidFill>
                <a:latin typeface="Courier New"/>
                <a:ea typeface="Courier New"/>
                <a:cs typeface="Courier New"/>
                <a:sym typeface="Courier New"/>
              </a:rPr>
              <a:t>CUSTOM_FORMAT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.format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(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retDate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));</a:t>
            </a:r>
            <a:endParaRPr sz="900" dirty="0"/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endParaRPr sz="900" b="1" i="0" u="none" strike="noStrike" cap="none" dirty="0">
              <a:solidFill>
                <a:schemeClr val="dk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			 } </a:t>
            </a:r>
            <a:r>
              <a:rPr lang="en-US" sz="900" b="1" i="0" u="none" strike="noStrike" cap="none" dirty="0">
                <a:solidFill>
                  <a:srgbClr val="941130"/>
                </a:solidFill>
                <a:latin typeface="Courier New"/>
                <a:ea typeface="Courier New"/>
                <a:cs typeface="Courier New"/>
                <a:sym typeface="Courier New"/>
              </a:rPr>
              <a:t>catch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(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ParseException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ignored) {}</a:t>
            </a:r>
            <a:endParaRPr sz="900" dirty="0"/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		 }</a:t>
            </a:r>
            <a:endParaRPr sz="900" dirty="0"/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		 </a:t>
            </a:r>
            <a:r>
              <a:rPr lang="en-US" sz="900" b="1" i="0" u="none" strike="noStrike" cap="none" dirty="0">
                <a:solidFill>
                  <a:srgbClr val="941130"/>
                </a:solidFill>
                <a:latin typeface="Courier New"/>
                <a:ea typeface="Courier New"/>
                <a:cs typeface="Courier New"/>
                <a:sym typeface="Courier New"/>
              </a:rPr>
              <a:t>return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r>
              <a:rPr lang="en-US" sz="900" b="1" i="0" u="none" strike="noStrike" cap="none" dirty="0" err="1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tenorDates</a:t>
            </a: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;</a:t>
            </a:r>
            <a:endParaRPr sz="900" dirty="0"/>
          </a:p>
          <a:p>
            <a:pPr marL="0" marR="0" lvl="0" indent="0" algn="l" rtl="0">
              <a:spcBef>
                <a:spcPts val="20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	}</a:t>
            </a:r>
            <a:endParaRPr sz="900" dirty="0"/>
          </a:p>
          <a:p>
            <a:pPr marL="0" marR="0" lvl="0" indent="0" algn="l" rtl="0">
              <a:spcBef>
                <a:spcPts val="200"/>
              </a:spcBef>
              <a:spcAft>
                <a:spcPts val="1600"/>
              </a:spcAft>
              <a:buClr>
                <a:schemeClr val="accent6"/>
              </a:buClr>
              <a:buFont typeface="Merriweather Sans"/>
              <a:buNone/>
            </a:pPr>
            <a:r>
              <a:rPr lang="en-US" sz="900" b="1" i="0" u="none" strike="noStrike" cap="none" dirty="0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}</a:t>
            </a:r>
            <a:endParaRPr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9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8457900" cy="357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800"/>
              <a:buChar char="●"/>
            </a:pPr>
            <a:r>
              <a:rPr lang="en-US" sz="1800" u="sng">
                <a:solidFill>
                  <a:srgbClr val="54B0CB"/>
                </a:solidFill>
                <a:hlinkClick r:id="rId3"/>
              </a:rPr>
              <a:t>Caplin RET Adapter Suite Website</a:t>
            </a:r>
            <a:endParaRPr sz="180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18181"/>
              </a:buClr>
              <a:buSzPts val="1800"/>
              <a:buChar char="●"/>
            </a:pPr>
            <a:r>
              <a:rPr lang="en-US" sz="1800" u="sng">
                <a:solidFill>
                  <a:srgbClr val="54B0CB"/>
                </a:solidFill>
                <a:hlinkClick r:id="rId4"/>
              </a:rPr>
              <a:t>Caplin RET Adapter Toolkit API</a:t>
            </a:r>
            <a:endParaRPr sz="180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1818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RET Adapter Toolkit contains</a:t>
            </a:r>
            <a:endParaRPr sz="1800">
              <a:solidFill>
                <a:schemeClr val="dk1"/>
              </a:solidFill>
            </a:endParaRPr>
          </a:p>
          <a:p>
            <a:pPr marL="914400" lvl="1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US" sz="1800">
                <a:solidFill>
                  <a:schemeClr val="dk1"/>
                </a:solidFill>
              </a:rPr>
              <a:t>Docs</a:t>
            </a:r>
            <a:endParaRPr sz="1800">
              <a:solidFill>
                <a:schemeClr val="dk1"/>
              </a:solidFill>
            </a:endParaRPr>
          </a:p>
          <a:p>
            <a:pPr marL="914400" lvl="1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US" sz="1800">
                <a:solidFill>
                  <a:schemeClr val="dk1"/>
                </a:solidFill>
              </a:rPr>
              <a:t>Examples</a:t>
            </a:r>
            <a:endParaRPr sz="1800">
              <a:solidFill>
                <a:schemeClr val="dk1"/>
              </a:solidFill>
            </a:endParaRPr>
          </a:p>
          <a:p>
            <a:pPr marL="914400" lvl="1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US" sz="1800">
                <a:solidFill>
                  <a:schemeClr val="dk1"/>
                </a:solidFill>
              </a:rPr>
              <a:t>Extension Point default implementations</a:t>
            </a:r>
            <a:endParaRPr sz="180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294" name="Google Shape;294;p49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Documentation and help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9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-3683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Create a RET Adapter</a:t>
            </a:r>
            <a:endParaRPr sz="1800"/>
          </a:p>
          <a:p>
            <a:pPr marL="342900" lvl="0" indent="-368300" algn="l" rtl="0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Customise a RET Adapter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211" name="Google Shape;211;p39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Goals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0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7758600" cy="357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Caplin platform APIs (datasource, trading, ...)</a:t>
            </a:r>
            <a:endParaRPr sz="180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FX Integration API</a:t>
            </a:r>
            <a:endParaRPr sz="180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RET Adapter Toolkit</a:t>
            </a:r>
            <a:endParaRPr sz="180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Refinitiv libraries and licenses:</a:t>
            </a:r>
            <a:endParaRPr sz="1800">
              <a:solidFill>
                <a:schemeClr val="dk1"/>
              </a:solidFill>
            </a:endParaRPr>
          </a:p>
          <a:p>
            <a:pPr marL="914400" lvl="1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US" sz="1800" i="1">
                <a:solidFill>
                  <a:schemeClr val="dk1"/>
                </a:solidFill>
              </a:rPr>
              <a:t>TrAPI, TrAPI Rates Plugin, LBN API, Admin API</a:t>
            </a:r>
            <a:endParaRPr sz="1800" i="1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RET environment connections set up in RET Admin Applet</a:t>
            </a:r>
            <a:endParaRPr sz="1800"/>
          </a:p>
          <a:p>
            <a:pPr marL="0" lvl="0" indent="0" algn="l" rtl="0">
              <a:spcBef>
                <a:spcPts val="10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218" name="Google Shape;218;p40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Before you can start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1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7758600" cy="357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en-US" sz="1800" dirty="0">
                <a:solidFill>
                  <a:schemeClr val="dk1"/>
                </a:solidFill>
              </a:rPr>
              <a:t>Create an adapter project/module</a:t>
            </a:r>
            <a:endParaRPr sz="1800" dirty="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en-US" sz="1800" dirty="0">
                <a:solidFill>
                  <a:schemeClr val="dk1"/>
                </a:solidFill>
              </a:rPr>
              <a:t>Ensure Caplin Adapter directory structure</a:t>
            </a:r>
            <a:endParaRPr sz="1800" dirty="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en-US" sz="1800" dirty="0">
                <a:solidFill>
                  <a:schemeClr val="dk1"/>
                </a:solidFill>
              </a:rPr>
              <a:t>Add libraries (Caplin, RET)</a:t>
            </a:r>
            <a:endParaRPr sz="1800" dirty="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en-US" sz="1800" dirty="0">
                <a:solidFill>
                  <a:schemeClr val="dk1"/>
                </a:solidFill>
              </a:rPr>
              <a:t>Add licenses (Caplin, RET)</a:t>
            </a:r>
            <a:endParaRPr sz="1800" dirty="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rabicPeriod"/>
            </a:pPr>
            <a:r>
              <a:rPr lang="en-US" sz="1800" dirty="0">
                <a:solidFill>
                  <a:schemeClr val="dk1"/>
                </a:solidFill>
              </a:rPr>
              <a:t>Implement main class:</a:t>
            </a:r>
            <a:endParaRPr lang="en-GB" sz="1800" dirty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dk1"/>
                </a:solidFill>
                <a:latin typeface="Roboto Mono" pitchFamily="2" charset="0"/>
                <a:ea typeface="Roboto Mono" pitchFamily="2" charset="0"/>
                <a:cs typeface="Courier New"/>
                <a:sym typeface="Courier New"/>
              </a:rPr>
              <a:t>new </a:t>
            </a:r>
            <a:r>
              <a:rPr lang="en-GB" sz="1800" dirty="0" err="1">
                <a:solidFill>
                  <a:schemeClr val="dk1"/>
                </a:solidFill>
                <a:latin typeface="Roboto Mono" pitchFamily="2" charset="0"/>
                <a:ea typeface="Roboto Mono" pitchFamily="2" charset="0"/>
                <a:cs typeface="Courier New"/>
                <a:sym typeface="Courier New"/>
              </a:rPr>
              <a:t>CalendarAdapter</a:t>
            </a:r>
            <a:r>
              <a:rPr lang="en-GB" sz="1800" dirty="0">
                <a:solidFill>
                  <a:schemeClr val="dk1"/>
                </a:solidFill>
                <a:latin typeface="Roboto Mono" pitchFamily="2" charset="0"/>
                <a:ea typeface="Roboto Mono" pitchFamily="2" charset="0"/>
                <a:cs typeface="Courier New"/>
                <a:sym typeface="Courier New"/>
              </a:rPr>
              <a:t>().start();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dirty="0"/>
          </a:p>
        </p:txBody>
      </p:sp>
      <p:sp>
        <p:nvSpPr>
          <p:cNvPr id="225" name="Google Shape;225;p41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Let’s start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2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8457900" cy="357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Use existing RETAdapterToolkit/examples </a:t>
            </a:r>
            <a:endParaRPr sz="180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RETAdapterToolkit/lib/ </a:t>
            </a:r>
            <a:endParaRPr sz="180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RET libraries: </a:t>
            </a:r>
            <a:endParaRPr sz="1800">
              <a:solidFill>
                <a:schemeClr val="dk1"/>
              </a:solidFill>
            </a:endParaRPr>
          </a:p>
          <a:p>
            <a:pPr marL="742950" lvl="1" indent="-24765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Light"/>
              <a:buChar char="–"/>
            </a:pPr>
            <a:r>
              <a:rPr lang="en-US" sz="1800" i="1">
                <a:solidFill>
                  <a:schemeClr val="dk1"/>
                </a:solidFill>
              </a:rPr>
              <a:t>TrAPI library, TrAPI Rates Plugin, LBN API, Admin API</a:t>
            </a:r>
            <a:endParaRPr sz="1800" i="1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232" name="Google Shape;232;p42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Let’s start - easy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3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Adapter structure</a:t>
            </a:r>
            <a:endParaRPr/>
          </a:p>
        </p:txBody>
      </p:sp>
      <p:pic>
        <p:nvPicPr>
          <p:cNvPr id="239" name="Google Shape;239;p4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24989" y="599709"/>
            <a:ext cx="2469600" cy="444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0" name="Google Shape;240;p43"/>
          <p:cNvCxnSpPr/>
          <p:nvPr/>
        </p:nvCxnSpPr>
        <p:spPr>
          <a:xfrm>
            <a:off x="2263211" y="1045781"/>
            <a:ext cx="3368400" cy="296700"/>
          </a:xfrm>
          <a:prstGeom prst="straightConnector1">
            <a:avLst/>
          </a:prstGeom>
          <a:noFill/>
          <a:ln w="25400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cxnSp>
        <p:nvCxnSpPr>
          <p:cNvPr id="241" name="Google Shape;241;p43"/>
          <p:cNvCxnSpPr/>
          <p:nvPr/>
        </p:nvCxnSpPr>
        <p:spPr>
          <a:xfrm>
            <a:off x="2468310" y="2074305"/>
            <a:ext cx="3155100" cy="155400"/>
          </a:xfrm>
          <a:prstGeom prst="straightConnector1">
            <a:avLst/>
          </a:prstGeom>
          <a:noFill/>
          <a:ln w="25400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cxnSp>
        <p:nvCxnSpPr>
          <p:cNvPr id="242" name="Google Shape;242;p43"/>
          <p:cNvCxnSpPr/>
          <p:nvPr/>
        </p:nvCxnSpPr>
        <p:spPr>
          <a:xfrm>
            <a:off x="1545364" y="2882328"/>
            <a:ext cx="3556200" cy="303300"/>
          </a:xfrm>
          <a:prstGeom prst="straightConnector1">
            <a:avLst/>
          </a:prstGeom>
          <a:noFill/>
          <a:ln w="25400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cxnSp>
        <p:nvCxnSpPr>
          <p:cNvPr id="243" name="Google Shape;243;p43"/>
          <p:cNvCxnSpPr/>
          <p:nvPr/>
        </p:nvCxnSpPr>
        <p:spPr>
          <a:xfrm>
            <a:off x="2263211" y="3972588"/>
            <a:ext cx="2858400" cy="46200"/>
          </a:xfrm>
          <a:prstGeom prst="straightConnector1">
            <a:avLst/>
          </a:prstGeom>
          <a:noFill/>
          <a:ln w="25400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sp>
        <p:nvSpPr>
          <p:cNvPr id="244" name="Google Shape;244;p43"/>
          <p:cNvSpPr txBox="1"/>
          <p:nvPr/>
        </p:nvSpPr>
        <p:spPr>
          <a:xfrm>
            <a:off x="5631514" y="1173264"/>
            <a:ext cx="3207600" cy="338700"/>
          </a:xfrm>
          <a:prstGeom prst="rect">
            <a:avLst/>
          </a:prstGeom>
          <a:noFill/>
          <a:ln w="9525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Implementation for RET Adapter</a:t>
            </a:r>
            <a:endParaRPr sz="16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45" name="Google Shape;245;p43"/>
          <p:cNvSpPr txBox="1"/>
          <p:nvPr/>
        </p:nvSpPr>
        <p:spPr>
          <a:xfrm>
            <a:off x="5623543" y="2060412"/>
            <a:ext cx="2684100" cy="338700"/>
          </a:xfrm>
          <a:prstGeom prst="rect">
            <a:avLst/>
          </a:prstGeom>
          <a:noFill/>
          <a:ln w="9525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RET Adapter Configuration</a:t>
            </a:r>
            <a:endParaRPr sz="16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46" name="Google Shape;246;p43"/>
          <p:cNvCxnSpPr/>
          <p:nvPr/>
        </p:nvCxnSpPr>
        <p:spPr>
          <a:xfrm>
            <a:off x="1759009" y="1349555"/>
            <a:ext cx="3872400" cy="462600"/>
          </a:xfrm>
          <a:prstGeom prst="straightConnector1">
            <a:avLst/>
          </a:prstGeom>
          <a:noFill/>
          <a:ln w="25400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sp>
        <p:nvSpPr>
          <p:cNvPr id="247" name="Google Shape;247;p43"/>
          <p:cNvSpPr txBox="1"/>
          <p:nvPr/>
        </p:nvSpPr>
        <p:spPr>
          <a:xfrm>
            <a:off x="5631514" y="1642933"/>
            <a:ext cx="1960800" cy="338700"/>
          </a:xfrm>
          <a:prstGeom prst="rect">
            <a:avLst/>
          </a:prstGeom>
          <a:noFill/>
          <a:ln w="9525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Fields configuration</a:t>
            </a:r>
            <a:endParaRPr sz="16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48" name="Google Shape;248;p43"/>
          <p:cNvSpPr txBox="1"/>
          <p:nvPr/>
        </p:nvSpPr>
        <p:spPr>
          <a:xfrm>
            <a:off x="5101675" y="2647168"/>
            <a:ext cx="3895500" cy="1077300"/>
          </a:xfrm>
          <a:prstGeom prst="rect">
            <a:avLst/>
          </a:prstGeom>
          <a:noFill/>
          <a:ln w="9525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Configuration for Liberator and Transformer for peer connections 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and data services between the adapter and the platform</a:t>
            </a:r>
            <a:endParaRPr sz="16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49" name="Google Shape;249;p43"/>
          <p:cNvSpPr txBox="1"/>
          <p:nvPr/>
        </p:nvSpPr>
        <p:spPr>
          <a:xfrm>
            <a:off x="5101203" y="4331629"/>
            <a:ext cx="3881100" cy="584700"/>
          </a:xfrm>
          <a:prstGeom prst="rect">
            <a:avLst/>
          </a:prstGeom>
          <a:noFill/>
          <a:ln w="9525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Host names and port numbers for </a:t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Connecting to Liberator and Transformer</a:t>
            </a:r>
            <a:endParaRPr sz="16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50" name="Google Shape;250;p43"/>
          <p:cNvSpPr txBox="1"/>
          <p:nvPr/>
        </p:nvSpPr>
        <p:spPr>
          <a:xfrm>
            <a:off x="5121556" y="3849522"/>
            <a:ext cx="3875700" cy="338700"/>
          </a:xfrm>
          <a:prstGeom prst="rect">
            <a:avLst/>
          </a:prstGeom>
          <a:noFill/>
          <a:ln w="9525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Overrides Configuration for RET Adapter</a:t>
            </a:r>
            <a:endParaRPr sz="16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251" name="Google Shape;251;p43"/>
          <p:cNvCxnSpPr>
            <a:endCxn id="249" idx="1"/>
          </p:cNvCxnSpPr>
          <p:nvPr/>
        </p:nvCxnSpPr>
        <p:spPr>
          <a:xfrm>
            <a:off x="1689903" y="4623979"/>
            <a:ext cx="3411300" cy="0"/>
          </a:xfrm>
          <a:prstGeom prst="straightConnector1">
            <a:avLst/>
          </a:prstGeom>
          <a:noFill/>
          <a:ln w="25400" cap="flat" cmpd="sng">
            <a:solidFill>
              <a:srgbClr val="8EB4E3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4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8457900" cy="357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i="1">
                <a:solidFill>
                  <a:schemeClr val="dk1"/>
                </a:solidFill>
              </a:rPr>
              <a:t>global_config/overrides/&lt;Adapter&gt;/etc/trapi-connection.properties</a:t>
            </a:r>
            <a:endParaRPr sz="1800" i="1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258" name="Google Shape;258;p44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Connecting to RET</a:t>
            </a:r>
            <a:endParaRPr/>
          </a:p>
        </p:txBody>
      </p:sp>
      <p:sp>
        <p:nvSpPr>
          <p:cNvPr id="259" name="Google Shape;259;p44"/>
          <p:cNvSpPr/>
          <p:nvPr/>
        </p:nvSpPr>
        <p:spPr>
          <a:xfrm>
            <a:off x="4598687" y="1714894"/>
            <a:ext cx="3527100" cy="3094200"/>
          </a:xfrm>
          <a:prstGeom prst="rect">
            <a:avLst/>
          </a:prstGeom>
          <a:solidFill>
            <a:srgbClr val="2D2D2D"/>
          </a:solidFill>
          <a:ln>
            <a:noFill/>
          </a:ln>
        </p:spPr>
        <p:txBody>
          <a:bodyPr spcFirstLastPara="1" wrap="square" lIns="0" tIns="0" rIns="0" bIns="1380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Font typeface="Arial"/>
              <a:buNone/>
            </a:pPr>
            <a:r>
              <a:rPr lang="en-US" sz="16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[common]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Font typeface="Arial"/>
              <a:buNone/>
            </a:pPr>
            <a:r>
              <a:rPr lang="en-US" sz="16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host=webserver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Font typeface="Arial"/>
              <a:buNone/>
            </a:pPr>
            <a:r>
              <a:rPr lang="en-US" sz="16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port=1234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600">
              <a:solidFill>
                <a:srgbClr val="CCCC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Font typeface="Arial"/>
              <a:buNone/>
            </a:pPr>
            <a:r>
              <a:rPr lang="en-US" sz="16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[</a:t>
            </a:r>
            <a:r>
              <a:rPr lang="en-US" sz="1600" b="0" i="0" u="none" strike="noStrike" cap="none">
                <a:solidFill>
                  <a:srgbClr val="6699CC"/>
                </a:solidFill>
                <a:latin typeface="Arial"/>
                <a:ea typeface="Arial"/>
                <a:cs typeface="Arial"/>
                <a:sym typeface="Arial"/>
              </a:rPr>
              <a:t>Connection</a:t>
            </a:r>
            <a:r>
              <a:rPr lang="en-US" sz="16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]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Font typeface="Arial"/>
              <a:buNone/>
            </a:pPr>
            <a:r>
              <a:rPr lang="en-US" sz="16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username=dev_calendar_proxy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Font typeface="Arial"/>
              <a:buNone/>
            </a:pPr>
            <a:r>
              <a:rPr lang="en-US" sz="16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password=password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600">
              <a:solidFill>
                <a:srgbClr val="CCCC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Font typeface="Arial"/>
              <a:buNone/>
            </a:pPr>
            <a:r>
              <a:rPr lang="en-US" sz="16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[</a:t>
            </a:r>
            <a:r>
              <a:rPr lang="en-US" sz="1600" b="0" i="0" u="none" strike="noStrike" cap="none">
                <a:solidFill>
                  <a:srgbClr val="6699CC"/>
                </a:solidFill>
                <a:latin typeface="Arial"/>
                <a:ea typeface="Arial"/>
                <a:cs typeface="Arial"/>
                <a:sym typeface="Arial"/>
              </a:rPr>
              <a:t>AdminConnection</a:t>
            </a:r>
            <a:r>
              <a:rPr lang="en-US" sz="16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]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Font typeface="Arial"/>
              <a:buNone/>
            </a:pPr>
            <a:r>
              <a:rPr lang="en-US" sz="16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username=​dev_</a:t>
            </a:r>
            <a:r>
              <a:rPr lang="en-US" sz="1600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calendar</a:t>
            </a:r>
            <a:r>
              <a:rPr lang="en-US" sz="16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_admin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Font typeface="Arial"/>
              <a:buNone/>
            </a:pPr>
            <a:r>
              <a:rPr lang="en-US" sz="16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password=password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Font typeface="Arial"/>
              <a:buNone/>
            </a:pPr>
            <a:r>
              <a:rPr lang="en-US" sz="1600" b="0" i="0" u="none" strike="noStrike" cap="none">
                <a:solidFill>
                  <a:srgbClr val="CCCCCC"/>
                </a:solidFill>
                <a:latin typeface="Arial"/>
                <a:ea typeface="Arial"/>
                <a:cs typeface="Arial"/>
                <a:sym typeface="Arial"/>
              </a:rPr>
              <a:t>order_type=admin</a:t>
            </a: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5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8457900" cy="357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dirty="0">
                <a:solidFill>
                  <a:schemeClr val="dk1"/>
                </a:solidFill>
              </a:rPr>
              <a:t>Your adapter should now compile and be configured</a:t>
            </a:r>
            <a:endParaRPr sz="1800" dirty="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dirty="0">
                <a:solidFill>
                  <a:schemeClr val="dk1"/>
                </a:solidFill>
              </a:rPr>
              <a:t>Export your adapter as a Caplin Platform Blade</a:t>
            </a:r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dirty="0">
                <a:solidFill>
                  <a:schemeClr val="dk1"/>
                </a:solidFill>
              </a:rPr>
              <a:t>Copy the blade into the </a:t>
            </a:r>
            <a:r>
              <a:rPr lang="en-US" sz="1800" dirty="0" err="1">
                <a:solidFill>
                  <a:schemeClr val="dk1"/>
                </a:solidFill>
              </a:rPr>
              <a:t>DeploymentFramework</a:t>
            </a:r>
            <a:endParaRPr sz="1800" dirty="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dirty="0">
                <a:solidFill>
                  <a:schemeClr val="dk1"/>
                </a:solidFill>
                <a:latin typeface="Roboto Mono" pitchFamily="2" charset="0"/>
                <a:ea typeface="Roboto Mono" pitchFamily="2" charset="0"/>
              </a:rPr>
              <a:t>./</a:t>
            </a:r>
            <a:r>
              <a:rPr lang="en-US" sz="1800" dirty="0" err="1">
                <a:solidFill>
                  <a:schemeClr val="dk1"/>
                </a:solidFill>
                <a:latin typeface="Roboto Mono" pitchFamily="2" charset="0"/>
                <a:ea typeface="Roboto Mono" pitchFamily="2" charset="0"/>
              </a:rPr>
              <a:t>dfw</a:t>
            </a:r>
            <a:r>
              <a:rPr lang="en-US" sz="1800" dirty="0">
                <a:solidFill>
                  <a:schemeClr val="dk1"/>
                </a:solidFill>
                <a:latin typeface="Roboto Mono" pitchFamily="2" charset="0"/>
                <a:ea typeface="Roboto Mono" pitchFamily="2" charset="0"/>
              </a:rPr>
              <a:t> deploy</a:t>
            </a:r>
            <a:endParaRPr sz="1800" dirty="0">
              <a:solidFill>
                <a:schemeClr val="dk1"/>
              </a:solidFill>
              <a:latin typeface="Roboto Mono" pitchFamily="2" charset="0"/>
              <a:ea typeface="Roboto Mono" pitchFamily="2" charset="0"/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dirty="0">
                <a:solidFill>
                  <a:schemeClr val="dk1"/>
                </a:solidFill>
              </a:rPr>
              <a:t>Test with Liberator on </a:t>
            </a:r>
            <a:r>
              <a:rPr lang="en-US" sz="1800" i="1" dirty="0">
                <a:solidFill>
                  <a:schemeClr val="dk1"/>
                </a:solidFill>
              </a:rPr>
              <a:t>http://localhost:18080</a:t>
            </a:r>
            <a:endParaRPr sz="1800" i="1" dirty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dirty="0"/>
          </a:p>
        </p:txBody>
      </p:sp>
      <p:sp>
        <p:nvSpPr>
          <p:cNvPr id="266" name="Google Shape;266;p45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Deploy your RET Adapter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46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8457900" cy="357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Extension points a key feature of the RET Adapter Toolkit</a:t>
            </a:r>
            <a:endParaRPr sz="180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1818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Overrides adapter features by custom code</a:t>
            </a:r>
            <a:endParaRPr sz="1800">
              <a:solidFill>
                <a:schemeClr val="dk1"/>
              </a:solidFill>
            </a:endParaRPr>
          </a:p>
          <a:p>
            <a:pPr marL="4572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1818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Each extension point is defined by an interface</a:t>
            </a:r>
            <a:endParaRPr sz="1800" i="1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273" name="Google Shape;273;p46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Customise your RET Adapter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aplin 201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517</Words>
  <Application>Microsoft Office PowerPoint</Application>
  <PresentationFormat>On-screen Show (16:9)</PresentationFormat>
  <Paragraphs>102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Roboto Thin</vt:lpstr>
      <vt:lpstr>Calibri</vt:lpstr>
      <vt:lpstr>Roboto Light</vt:lpstr>
      <vt:lpstr>Arial</vt:lpstr>
      <vt:lpstr>Roboto Mono</vt:lpstr>
      <vt:lpstr>Merriweather Sans</vt:lpstr>
      <vt:lpstr>Courier New</vt:lpstr>
      <vt:lpstr>Office Theme</vt:lpstr>
      <vt:lpstr>Simple Light</vt:lpstr>
      <vt:lpstr>Create a RET Adapter</vt:lpstr>
      <vt:lpstr>Goals</vt:lpstr>
      <vt:lpstr>Before you can start</vt:lpstr>
      <vt:lpstr>Let’s start</vt:lpstr>
      <vt:lpstr>Let’s start - easy</vt:lpstr>
      <vt:lpstr>Adapter structure</vt:lpstr>
      <vt:lpstr>Connecting to RET</vt:lpstr>
      <vt:lpstr>Deploy your RET Adapter</vt:lpstr>
      <vt:lpstr>Customise your RET Adapter</vt:lpstr>
      <vt:lpstr>Configure an Extension point </vt:lpstr>
      <vt:lpstr>Implementing an Extension point</vt:lpstr>
      <vt:lpstr>Documentation and help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Create a RET Adapter</dc:title>
  <cp:lastModifiedBy>Ian Selwyn-Smith</cp:lastModifiedBy>
  <cp:revision>1</cp:revision>
  <dcterms:modified xsi:type="dcterms:W3CDTF">2019-12-17T16:13:28Z</dcterms:modified>
</cp:coreProperties>
</file>