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  <p:sldMasterId id="2147483684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5143500" type="screen16x9"/>
  <p:notesSz cx="6794500" cy="99314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Merriweather Sans" panose="00000500000000000000" pitchFamily="2" charset="0"/>
      <p:regular r:id="rId19"/>
      <p:bold r:id="rId20"/>
      <p:italic r:id="rId21"/>
      <p:boldItalic r:id="rId22"/>
    </p:embeddedFont>
    <p:embeddedFont>
      <p:font typeface="Roboto" panose="02000000000000000000" pitchFamily="2" charset="0"/>
      <p:regular r:id="rId23"/>
      <p:bold r:id="rId24"/>
      <p:italic r:id="rId25"/>
      <p:boldItalic r:id="rId26"/>
    </p:embeddedFont>
    <p:embeddedFont>
      <p:font typeface="Roboto Light" panose="02000000000000000000" pitchFamily="2" charset="0"/>
      <p:regular r:id="rId27"/>
      <p:bold r:id="rId28"/>
      <p:italic r:id="rId29"/>
      <p:boldItalic r:id="rId30"/>
    </p:embeddedFont>
    <p:embeddedFont>
      <p:font typeface="Roboto Thin" panose="02000000000000000000" pitchFamily="2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06" d="100"/>
          <a:sy n="206" d="100"/>
        </p:scale>
        <p:origin x="5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4283" cy="498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8645" y="0"/>
            <a:ext cx="2944283" cy="498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7c36ddfd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7779" y="744855"/>
            <a:ext cx="60396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27c36ddfda_0_0:notes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700" cy="44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7b8f411162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7b8f411162_0_91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Adapter.properties examples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all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b="1"/>
              <a:t>metal_conversion</a:t>
            </a:r>
            <a:r>
              <a:rPr lang="en-US"/>
              <a:t>=</a:t>
            </a:r>
            <a:r>
              <a:rPr lang="en-US" b="1"/>
              <a:t>XAUUSD:[KG 995, 31.99], [KG 999, 32.12], [KG 9999, 32.148], [100G 999, 3.212], [10 TOLA, 3.746]</a:t>
            </a:r>
            <a:br>
              <a:rPr lang="en-US" b="1"/>
            </a:br>
            <a:r>
              <a:rPr lang="en-US" b="1"/>
              <a:t>metal_conversion</a:t>
            </a:r>
            <a:r>
              <a:rPr lang="en-US"/>
              <a:t>=</a:t>
            </a:r>
            <a:r>
              <a:rPr lang="en-US" b="1"/>
              <a:t>XAGUSD:[KG,32.1507], [TON, 32150.7]</a:t>
            </a:r>
            <a:br>
              <a:rPr lang="en-US" b="1"/>
            </a:br>
            <a:r>
              <a:rPr lang="en-US" b="1"/>
              <a:t>metal_conversion</a:t>
            </a:r>
            <a:r>
              <a:rPr lang="en-US"/>
              <a:t>=</a:t>
            </a:r>
            <a:r>
              <a:rPr lang="en-US" b="1"/>
              <a:t>XPTUSD:[KG, 32.150722]</a:t>
            </a:r>
            <a:br>
              <a:rPr lang="en-US" b="1"/>
            </a:br>
            <a:r>
              <a:rPr lang="en-US" b="1"/>
              <a:t>metal_conversion</a:t>
            </a:r>
            <a:r>
              <a:rPr lang="en-US"/>
              <a:t>=</a:t>
            </a:r>
            <a:r>
              <a:rPr lang="en-US" b="1"/>
              <a:t>XPDUSD:[KG, 32.150722]</a:t>
            </a:r>
            <a:br>
              <a:rPr lang="en-US" b="1"/>
            </a:br>
            <a:r>
              <a:rPr lang="en-US"/>
              <a:t>all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b="1"/>
              <a:t>message_translation</a:t>
            </a:r>
            <a:r>
              <a:rPr lang="en-US"/>
              <a:t>=</a:t>
            </a:r>
            <a:r>
              <a:rPr lang="en-US" b="1"/>
              <a:t>code:100,category:TradeRejection,pattern:.*client price has been expired.*</a:t>
            </a:r>
            <a:endParaRPr/>
          </a:p>
        </p:txBody>
      </p:sp>
      <p:sp>
        <p:nvSpPr>
          <p:cNvPr id="295" name="Google Shape;295;g7b8f411162_0_91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7b8f411162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7b8f411162_0_97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2" name="Google Shape;302;g7b8f411162_0_97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7c49177b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7c49177b3_0_0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g27c49177b3_0_0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7b8f41116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7b8f411162_0_0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g7b8f411162_0_0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7b8f411162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7b8f411162_0_25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g7b8f411162_0_25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7b8f411162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7b8f411162_0_34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/>
              <a:t>Grey: platform configuration files</a:t>
            </a:r>
            <a:endParaRPr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US"/>
              <a:t>White:  RET Adapter specific configuration files</a:t>
            </a:r>
            <a:endParaRPr/>
          </a:p>
        </p:txBody>
      </p:sp>
      <p:sp>
        <p:nvSpPr>
          <p:cNvPr id="243" name="Google Shape;243;g7b8f411162_0_34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7b8f411162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7b8f411162_0_63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g7b8f411162_0_63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7b8f411162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7b8f411162_0_69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g7b8f411162_0_69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7b8f411162_0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7b8f411162_0_75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g7b8f411162_0_75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7b8f411162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7b8f411162_0_84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g7b8f411162_0_84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3718560" y="853601"/>
            <a:ext cx="5039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body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4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ftr" idx="11"/>
          </p:nvPr>
        </p:nvSpPr>
        <p:spPr>
          <a:xfrm>
            <a:off x="457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Google Shape;60;p12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body" idx="1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4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ftr" idx="11"/>
          </p:nvPr>
        </p:nvSpPr>
        <p:spPr>
          <a:xfrm>
            <a:off x="457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Direct Title">
  <p:cSld name="Caplin Direct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7" name="Google Shape;6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integration Suite Title">
  <p:cSld name="Caplin integration Suite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0" name="Google Shape;7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4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Platform Title">
  <p:cSld name="Caplin Platform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4" name="Google Shape;74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Prof Services Title">
  <p:cSld name="Caplin Prof Services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8" name="Google Shape;78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6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Trader Title">
  <p:cSld name="Caplin Trader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2" name="Google Shape;8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9" descr="Caplin Presentation Template 2017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9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95" name="Google Shape;95;p19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" name="Google Shape;96;p19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7" name="Google Shape;97;p19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0" descr="BG Image 1.png"/>
          <p:cNvPicPr preferRelativeResize="0"/>
          <p:nvPr/>
        </p:nvPicPr>
        <p:blipFill rotWithShape="1">
          <a:blip r:embed="rId2">
            <a:alphaModFix/>
          </a:blip>
          <a:srcRect l="9" r="9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0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02" name="Google Shape;102;p2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2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04" name="Google Shape;104;p20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">
  <p:cSld name="TITLE_1_1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1" descr="BG Image 2.png"/>
          <p:cNvPicPr preferRelativeResize="0"/>
          <p:nvPr/>
        </p:nvPicPr>
        <p:blipFill rotWithShape="1">
          <a:blip r:embed="rId2">
            <a:alphaModFix/>
          </a:blip>
          <a:srcRect l="9" r="9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1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09" name="Google Shape;109;p2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0" name="Google Shape;110;p2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11" name="Google Shape;111;p21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22" descr="Caplin Presentation Template 2017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2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5" name="Google Shape;115;p22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16" name="Google Shape;116;p22" descr="Caplin Logo 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3" descr="Caplin Presentation Template 20173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21" name="Google Shape;121;p23" descr="Caplin Logo 4.png"/>
          <p:cNvPicPr preferRelativeResize="0"/>
          <p:nvPr/>
        </p:nvPicPr>
        <p:blipFill rotWithShape="1">
          <a:blip r:embed="rId3">
            <a:alphaModFix/>
          </a:blip>
          <a:srcRect b="1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4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body" idx="1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125" name="Google Shape;125;p24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5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130" name="Google Shape;130;p2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33" name="Google Shape;133;p2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7"/>
          <p:cNvSpPr txBox="1">
            <a:spLocks noGrp="1"/>
          </p:cNvSpPr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27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ONLY_1_1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8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8"/>
          <p:cNvSpPr txBox="1">
            <a:spLocks noGrp="1"/>
          </p:cNvSpPr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41" name="Google Shape;141;p28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9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4" name="Google Shape;144;p29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45" name="Google Shape;145;p29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0"/>
          <p:cNvSpPr txBox="1">
            <a:spLocks noGrp="1"/>
          </p:cNvSpPr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cxnSp>
        <p:nvCxnSpPr>
          <p:cNvPr id="148" name="Google Shape;148;p30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3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2" name="Google Shape;152;p3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3" name="Google Shape;153;p31"/>
          <p:cNvSpPr txBox="1">
            <a:spLocks noGrp="1"/>
          </p:cNvSpPr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54" name="Google Shape;154;p31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427672" y="1649096"/>
            <a:ext cx="8259127" cy="78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427673" y="2444195"/>
            <a:ext cx="8259127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Image">
  <p:cSld name="SECTION_TITLE_AND_DESCRIPTION_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32"/>
          <p:cNvSpPr txBox="1">
            <a:spLocks noGrp="1"/>
          </p:cNvSpPr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158" name="Google Shape;158;p32"/>
          <p:cNvSpPr txBox="1">
            <a:spLocks noGrp="1"/>
          </p:cNvSpPr>
          <p:nvPr>
            <p:ph type="subTitle" idx="1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cxnSp>
        <p:nvCxnSpPr>
          <p:cNvPr id="159" name="Google Shape;159;p32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4" name="Google Shape;164;p3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s Page">
  <p:cSld name="BLANK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36" descr="2FA@2x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36" descr="Anytime, anywhere@2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36" descr="Apple &amp; Android@2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6" descr="Auditable@2x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36" descr="Best Market Price@2x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36" descr="Branded Platform@2x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6" descr="Broswer Based@2x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36" descr="Consultancy@2x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36" descr="Corporate Workflow@2x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6" descr="Increase productivity@2x.pn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6" descr="Layout Management@2x.png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6" descr="Notifications icon@2x.png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36" descr="Partnership Icon@2x.png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6" descr="Resource Augmentation@2x.png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6" descr="Review History@2x.png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6" descr="Speed and Flexibility@2x.png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6" descr="Trade Confirmations@2x.png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6" descr="Support@2x.png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6" descr="Targeted GUI@2x.png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6" descr="Trade For Clients@2x.png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6" descr="Trade online@2x.png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6" descr="Watch Market@2x.png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6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s Page 1">
  <p:cSld name="BLANK_1_1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7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2" name="Google Shape;192;p37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37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4" name="Google Shape;194;p37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37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" name="Google Shape;196;p37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7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8" name="Google Shape;198;p37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37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21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21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body" idx="1"/>
          </p:nvPr>
        </p:nvSpPr>
        <p:spPr>
          <a:xfrm>
            <a:off x="457203" y="1402080"/>
            <a:ext cx="8229597" cy="3192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6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Only">
  <p:cSld name="2_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1"/>
          </p:nvPr>
        </p:nvSpPr>
        <p:spPr>
          <a:xfrm>
            <a:off x="457203" y="1402080"/>
            <a:ext cx="3911597" cy="3192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6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4602480" y="1402080"/>
            <a:ext cx="4084320" cy="3192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image" Target="../media/image13.jpg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image" Target="../media/image1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79440" y="4728848"/>
            <a:ext cx="306832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Font typeface="Arial"/>
              <a:buNone/>
            </a:pPr>
            <a:r>
              <a:rPr lang="en-US" sz="10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201</a:t>
            </a:r>
            <a:r>
              <a:rPr lang="en-US" sz="1000">
                <a:solidFill>
                  <a:srgbClr val="A5A5A5"/>
                </a:solidFill>
              </a:rPr>
              <a:t>9</a:t>
            </a:r>
            <a:r>
              <a:rPr lang="en-US" sz="10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000" b="0" i="0" u="none" strike="noStrike" cap="non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lang="en-US" sz="10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8" descr="Caplin Presentation Template 20174.jp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8" name="Google Shape;88;p18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89" name="Google Shape;89;p18" descr="Caplin Logo 2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8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a/caplin.com/file/d/0B-W4cbVqyGWqRTVUbmVUcDR3ZEU/view?usp=sharin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4" Type="http://schemas.openxmlformats.org/officeDocument/2006/relationships/hyperlink" Target="https://drive.google.com/a/caplin.com/file/d/0B-W4cbVqyGWqQ1RiU1paM0ZRN1k/view?usp=sharin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aplinportal.caplin.com/developer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4" Type="http://schemas.openxmlformats.org/officeDocument/2006/relationships/hyperlink" Target="http://caplinportal.caplin.com/developer/doc_archiv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8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Configure RET Adapters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7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RETAdapterToolkit/docs/templates</a:t>
            </a:r>
            <a:endParaRPr sz="1800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hlink"/>
                </a:solidFill>
                <a:hlinkClick r:id="rId3"/>
              </a:rPr>
              <a:t>adapter.properties</a:t>
            </a:r>
            <a:endParaRPr sz="18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US" sz="1800" u="sng">
                <a:solidFill>
                  <a:schemeClr val="hlink"/>
                </a:solidFill>
                <a:hlinkClick r:id="rId4"/>
              </a:rPr>
              <a:t>trapi-configuration.properties</a:t>
            </a:r>
            <a:endParaRPr sz="1800"/>
          </a:p>
        </p:txBody>
      </p:sp>
      <p:sp>
        <p:nvSpPr>
          <p:cNvPr id="298" name="Google Shape;298;p47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Properties templates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8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 u="sng">
                <a:solidFill>
                  <a:schemeClr val="hlink"/>
                </a:solidFill>
                <a:hlinkClick r:id="rId3"/>
              </a:rPr>
              <a:t>Developer Website</a:t>
            </a:r>
            <a:endParaRPr sz="1800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US" sz="1800" u="sng">
                <a:solidFill>
                  <a:schemeClr val="hlink"/>
                </a:solidFill>
                <a:hlinkClick r:id="rId4"/>
              </a:rPr>
              <a:t>Caplin Documentation Archive</a:t>
            </a:r>
            <a:endParaRPr sz="1800"/>
          </a:p>
          <a:p>
            <a:pPr marL="457200" lvl="0" indent="-342900" algn="l" rtl="0">
              <a:spcBef>
                <a:spcPts val="1000"/>
              </a:spcBef>
              <a:spcAft>
                <a:spcPts val="1000"/>
              </a:spcAft>
              <a:buSzPts val="1800"/>
              <a:buChar char="●"/>
            </a:pPr>
            <a:r>
              <a:rPr lang="en-US" sz="1800"/>
              <a:t>RETAdapterToolkit/docs/templates</a:t>
            </a:r>
            <a:endParaRPr sz="1800"/>
          </a:p>
        </p:txBody>
      </p:sp>
      <p:sp>
        <p:nvSpPr>
          <p:cNvPr id="305" name="Google Shape;305;p48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Documentation and Help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9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330200" algn="l" rtl="0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-US" sz="3000" dirty="0"/>
              <a:t>Learn how to configure a RET Adapter</a:t>
            </a:r>
            <a:endParaRPr sz="3000" dirty="0"/>
          </a:p>
          <a:p>
            <a:pPr marL="342900" lvl="0" indent="-330200" algn="l" rtl="0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lang="en-US" sz="3000" dirty="0"/>
              <a:t>Configure </a:t>
            </a:r>
            <a:r>
              <a:rPr lang="en-US" sz="3000" dirty="0" err="1"/>
              <a:t>adapter.properties</a:t>
            </a:r>
            <a:endParaRPr sz="3000" dirty="0"/>
          </a:p>
          <a:p>
            <a:pPr marL="342900" lvl="0" indent="-330200" algn="l" rtl="0">
              <a:spcBef>
                <a:spcPts val="1600"/>
              </a:spcBef>
              <a:spcAft>
                <a:spcPts val="1600"/>
              </a:spcAft>
              <a:buSzPts val="1200"/>
              <a:buChar char="●"/>
            </a:pPr>
            <a:r>
              <a:rPr lang="en-US" sz="3000" dirty="0"/>
              <a:t>Configure </a:t>
            </a:r>
            <a:r>
              <a:rPr lang="en-US" sz="3000" dirty="0" err="1"/>
              <a:t>trapi-connection.properties</a:t>
            </a:r>
            <a:endParaRPr sz="3000" dirty="0"/>
          </a:p>
        </p:txBody>
      </p:sp>
      <p:sp>
        <p:nvSpPr>
          <p:cNvPr id="211" name="Google Shape;211;p39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Goals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0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 a Developer</a:t>
            </a:r>
            <a:endParaRPr/>
          </a:p>
        </p:txBody>
      </p:sp>
      <p:pic>
        <p:nvPicPr>
          <p:cNvPr id="218" name="Google Shape;218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8789" y="599709"/>
            <a:ext cx="2469327" cy="44273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9" name="Google Shape;219;p40"/>
          <p:cNvCxnSpPr/>
          <p:nvPr/>
        </p:nvCxnSpPr>
        <p:spPr>
          <a:xfrm>
            <a:off x="2187011" y="1045781"/>
            <a:ext cx="3368400" cy="29670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220" name="Google Shape;220;p40"/>
          <p:cNvCxnSpPr/>
          <p:nvPr/>
        </p:nvCxnSpPr>
        <p:spPr>
          <a:xfrm>
            <a:off x="2392110" y="2074305"/>
            <a:ext cx="3155100" cy="15540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221" name="Google Shape;221;p40"/>
          <p:cNvCxnSpPr/>
          <p:nvPr/>
        </p:nvCxnSpPr>
        <p:spPr>
          <a:xfrm>
            <a:off x="1469164" y="2882328"/>
            <a:ext cx="3556200" cy="30330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222" name="Google Shape;222;p40"/>
          <p:cNvCxnSpPr/>
          <p:nvPr/>
        </p:nvCxnSpPr>
        <p:spPr>
          <a:xfrm>
            <a:off x="2187011" y="3972588"/>
            <a:ext cx="2858400" cy="4620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sp>
        <p:nvSpPr>
          <p:cNvPr id="223" name="Google Shape;223;p40"/>
          <p:cNvSpPr txBox="1"/>
          <p:nvPr/>
        </p:nvSpPr>
        <p:spPr>
          <a:xfrm>
            <a:off x="5555314" y="1173264"/>
            <a:ext cx="3207600" cy="3387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Implementation for RET Adapter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40"/>
          <p:cNvSpPr txBox="1"/>
          <p:nvPr/>
        </p:nvSpPr>
        <p:spPr>
          <a:xfrm>
            <a:off x="5547343" y="2060412"/>
            <a:ext cx="2684100" cy="3387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RET Adapter Configuration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5" name="Google Shape;225;p40"/>
          <p:cNvCxnSpPr/>
          <p:nvPr/>
        </p:nvCxnSpPr>
        <p:spPr>
          <a:xfrm>
            <a:off x="1682809" y="1349555"/>
            <a:ext cx="3872400" cy="46260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sp>
        <p:nvSpPr>
          <p:cNvPr id="226" name="Google Shape;226;p40"/>
          <p:cNvSpPr txBox="1"/>
          <p:nvPr/>
        </p:nvSpPr>
        <p:spPr>
          <a:xfrm>
            <a:off x="5555314" y="1642933"/>
            <a:ext cx="1960800" cy="3387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Fields configuration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40"/>
          <p:cNvSpPr txBox="1"/>
          <p:nvPr/>
        </p:nvSpPr>
        <p:spPr>
          <a:xfrm>
            <a:off x="5025475" y="2647168"/>
            <a:ext cx="3895500" cy="10773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Configuration for Liberator and Transformer for peer connections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and data services between the adapter and the platform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40"/>
          <p:cNvSpPr txBox="1"/>
          <p:nvPr/>
        </p:nvSpPr>
        <p:spPr>
          <a:xfrm>
            <a:off x="4948803" y="4331629"/>
            <a:ext cx="3881100" cy="5847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Host names and port numbers for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Connecting to Liberator and Transformer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40"/>
          <p:cNvSpPr txBox="1"/>
          <p:nvPr/>
        </p:nvSpPr>
        <p:spPr>
          <a:xfrm>
            <a:off x="5045356" y="3849522"/>
            <a:ext cx="3875700" cy="3387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Overrides Configuration for RET Adapter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0" name="Google Shape;230;p40"/>
          <p:cNvCxnSpPr>
            <a:endCxn id="228" idx="1"/>
          </p:cNvCxnSpPr>
          <p:nvPr/>
        </p:nvCxnSpPr>
        <p:spPr>
          <a:xfrm>
            <a:off x="1537503" y="4623979"/>
            <a:ext cx="3411300" cy="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1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As Operations</a:t>
            </a:r>
            <a:endParaRPr/>
          </a:p>
        </p:txBody>
      </p:sp>
      <p:pic>
        <p:nvPicPr>
          <p:cNvPr id="237" name="Google Shape;237;p4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391278" y="1246177"/>
            <a:ext cx="6666300" cy="325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41"/>
          <p:cNvSpPr txBox="1"/>
          <p:nvPr/>
        </p:nvSpPr>
        <p:spPr>
          <a:xfrm>
            <a:off x="393700" y="876845"/>
            <a:ext cx="290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&lt;DeploymentFramework&gt;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41"/>
          <p:cNvSpPr/>
          <p:nvPr/>
        </p:nvSpPr>
        <p:spPr>
          <a:xfrm rot="5400000">
            <a:off x="336088" y="1786477"/>
            <a:ext cx="1456500" cy="375900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  <a:solidFill>
            <a:srgbClr val="002060"/>
          </a:solidFill>
          <a:ln w="9525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2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Configuration files</a:t>
            </a:r>
            <a:endParaRPr/>
          </a:p>
        </p:txBody>
      </p:sp>
      <p:sp>
        <p:nvSpPr>
          <p:cNvPr id="246" name="Google Shape;246;p42"/>
          <p:cNvSpPr/>
          <p:nvPr/>
        </p:nvSpPr>
        <p:spPr>
          <a:xfrm>
            <a:off x="3040169" y="1012843"/>
            <a:ext cx="2532600" cy="1034100"/>
          </a:xfrm>
          <a:prstGeom prst="roundRect">
            <a:avLst>
              <a:gd name="adj" fmla="val 16667"/>
            </a:avLst>
          </a:prstGeom>
          <a:solidFill>
            <a:srgbClr val="C5D8F1"/>
          </a:solidFill>
          <a:ln w="12700" cap="flat" cmpd="sng">
            <a:solidFill>
              <a:srgbClr val="5B9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2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42"/>
          <p:cNvSpPr/>
          <p:nvPr/>
        </p:nvSpPr>
        <p:spPr>
          <a:xfrm>
            <a:off x="1589193" y="2755273"/>
            <a:ext cx="1512600" cy="635100"/>
          </a:xfrm>
          <a:prstGeom prst="foldedCorner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5B9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trapi-connection.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properties</a:t>
            </a:r>
            <a:endParaRPr/>
          </a:p>
        </p:txBody>
      </p:sp>
      <p:sp>
        <p:nvSpPr>
          <p:cNvPr id="248" name="Google Shape;248;p42"/>
          <p:cNvSpPr/>
          <p:nvPr/>
        </p:nvSpPr>
        <p:spPr>
          <a:xfrm>
            <a:off x="3563765" y="3884823"/>
            <a:ext cx="1521900" cy="635100"/>
          </a:xfrm>
          <a:prstGeom prst="foldedCorner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5B9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adapter.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properties</a:t>
            </a:r>
            <a:endParaRPr/>
          </a:p>
        </p:txBody>
      </p:sp>
      <p:sp>
        <p:nvSpPr>
          <p:cNvPr id="249" name="Google Shape;249;p42"/>
          <p:cNvSpPr/>
          <p:nvPr/>
        </p:nvSpPr>
        <p:spPr>
          <a:xfrm>
            <a:off x="7492550" y="1232273"/>
            <a:ext cx="1026900" cy="609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Liberator</a:t>
            </a:r>
            <a:endParaRPr sz="1000" b="1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0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42"/>
          <p:cNvSpPr/>
          <p:nvPr/>
        </p:nvSpPr>
        <p:spPr>
          <a:xfrm>
            <a:off x="3555772" y="2204768"/>
            <a:ext cx="1500300" cy="451500"/>
          </a:xfrm>
          <a:prstGeom prst="foldedCorner">
            <a:avLst>
              <a:gd name="adj" fmla="val 16667"/>
            </a:avLst>
          </a:prstGeom>
          <a:solidFill>
            <a:srgbClr val="D8D8D8"/>
          </a:solidFill>
          <a:ln w="254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fields.conf</a:t>
            </a:r>
            <a:endParaRPr/>
          </a:p>
        </p:txBody>
      </p:sp>
      <p:sp>
        <p:nvSpPr>
          <p:cNvPr id="251" name="Google Shape;251;p42"/>
          <p:cNvSpPr/>
          <p:nvPr/>
        </p:nvSpPr>
        <p:spPr>
          <a:xfrm>
            <a:off x="3555772" y="2739198"/>
            <a:ext cx="1500300" cy="453300"/>
          </a:xfrm>
          <a:prstGeom prst="foldedCorner">
            <a:avLst>
              <a:gd name="adj" fmla="val 16667"/>
            </a:avLst>
          </a:prstGeom>
          <a:solidFill>
            <a:srgbClr val="D8D8D8"/>
          </a:solidFill>
          <a:ln w="254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datasource.conf</a:t>
            </a:r>
            <a:endParaRPr/>
          </a:p>
        </p:txBody>
      </p:sp>
      <p:sp>
        <p:nvSpPr>
          <p:cNvPr id="252" name="Google Shape;252;p42"/>
          <p:cNvSpPr/>
          <p:nvPr/>
        </p:nvSpPr>
        <p:spPr>
          <a:xfrm>
            <a:off x="5782531" y="2904112"/>
            <a:ext cx="1500300" cy="452700"/>
          </a:xfrm>
          <a:prstGeom prst="foldedCorner">
            <a:avLst>
              <a:gd name="adj" fmla="val 16667"/>
            </a:avLst>
          </a:prstGeom>
          <a:solidFill>
            <a:srgbClr val="D8D8D8"/>
          </a:solidFill>
          <a:ln w="254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transformer.conf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42"/>
          <p:cNvSpPr/>
          <p:nvPr/>
        </p:nvSpPr>
        <p:spPr>
          <a:xfrm>
            <a:off x="5782530" y="950922"/>
            <a:ext cx="1500300" cy="454800"/>
          </a:xfrm>
          <a:prstGeom prst="foldedCorner">
            <a:avLst>
              <a:gd name="adj" fmla="val 16667"/>
            </a:avLst>
          </a:prstGeom>
          <a:solidFill>
            <a:srgbClr val="D8D8D8"/>
          </a:solidFill>
          <a:ln w="254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rttpd.conf</a:t>
            </a:r>
            <a:endParaRPr/>
          </a:p>
        </p:txBody>
      </p:sp>
      <p:cxnSp>
        <p:nvCxnSpPr>
          <p:cNvPr id="254" name="Google Shape;254;p42"/>
          <p:cNvCxnSpPr>
            <a:stCxn id="246" idx="3"/>
            <a:endCxn id="249" idx="1"/>
          </p:cNvCxnSpPr>
          <p:nvPr/>
        </p:nvCxnSpPr>
        <p:spPr>
          <a:xfrm>
            <a:off x="5572769" y="1529893"/>
            <a:ext cx="1919700" cy="6900"/>
          </a:xfrm>
          <a:prstGeom prst="straightConnector1">
            <a:avLst/>
          </a:prstGeom>
          <a:noFill/>
          <a:ln w="38100" cap="flat" cmpd="sng">
            <a:solidFill>
              <a:srgbClr val="7F7F7F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sp>
        <p:nvSpPr>
          <p:cNvPr id="255" name="Google Shape;255;p42"/>
          <p:cNvSpPr txBox="1"/>
          <p:nvPr/>
        </p:nvSpPr>
        <p:spPr>
          <a:xfrm>
            <a:off x="3630546" y="1399919"/>
            <a:ext cx="1329300" cy="51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RET Adapter</a:t>
            </a:r>
            <a:endParaRPr sz="1400" b="1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42"/>
          <p:cNvSpPr/>
          <p:nvPr/>
        </p:nvSpPr>
        <p:spPr>
          <a:xfrm>
            <a:off x="7492550" y="2444545"/>
            <a:ext cx="1026900" cy="609000"/>
          </a:xfrm>
          <a:prstGeom prst="roundRect">
            <a:avLst>
              <a:gd name="adj" fmla="val 16667"/>
            </a:avLst>
          </a:prstGeom>
          <a:solidFill>
            <a:srgbClr val="D8D8D8"/>
          </a:solidFill>
          <a:ln w="1905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Transformer</a:t>
            </a:r>
            <a:endParaRPr sz="1000" b="1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0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42"/>
          <p:cNvSpPr/>
          <p:nvPr/>
        </p:nvSpPr>
        <p:spPr>
          <a:xfrm>
            <a:off x="3563765" y="3297712"/>
            <a:ext cx="1500300" cy="453300"/>
          </a:xfrm>
          <a:prstGeom prst="foldedCorner">
            <a:avLst>
              <a:gd name="adj" fmla="val 16667"/>
            </a:avLst>
          </a:prstGeom>
          <a:solidFill>
            <a:srgbClr val="D8D8D8"/>
          </a:solidFill>
          <a:ln w="254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hosts-defns.conf</a:t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42"/>
          <p:cNvSpPr txBox="1"/>
          <p:nvPr/>
        </p:nvSpPr>
        <p:spPr>
          <a:xfrm>
            <a:off x="607300" y="1639675"/>
            <a:ext cx="1074900" cy="8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8000" tIns="0" rIns="91425" bIns="46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E3A8E"/>
              </a:buClr>
              <a:buFont typeface="Arial"/>
              <a:buNone/>
            </a:pPr>
            <a:r>
              <a:rPr lang="en-US" sz="1600" b="1">
                <a:solidFill>
                  <a:srgbClr val="2E3A8E"/>
                </a:solidFill>
              </a:rPr>
              <a:t>Refinitiv ET</a:t>
            </a:r>
            <a:br>
              <a:rPr lang="en-US" sz="1600" b="1">
                <a:solidFill>
                  <a:srgbClr val="2E3A8E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600" b="0">
                <a:solidFill>
                  <a:srgbClr val="2E3A8E"/>
                </a:solidFill>
                <a:latin typeface="Arial"/>
                <a:ea typeface="Arial"/>
                <a:cs typeface="Arial"/>
                <a:sym typeface="Arial"/>
              </a:rPr>
              <a:t>system</a:t>
            </a:r>
            <a:endParaRPr sz="1600" b="0">
              <a:solidFill>
                <a:srgbClr val="2E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42" descr="Home-Server-icon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92304" y="839815"/>
            <a:ext cx="728890" cy="72889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0" name="Google Shape;260;p42"/>
          <p:cNvCxnSpPr>
            <a:endCxn id="246" idx="1"/>
          </p:cNvCxnSpPr>
          <p:nvPr/>
        </p:nvCxnSpPr>
        <p:spPr>
          <a:xfrm>
            <a:off x="1848869" y="1529893"/>
            <a:ext cx="1191300" cy="0"/>
          </a:xfrm>
          <a:prstGeom prst="straightConnector1">
            <a:avLst/>
          </a:prstGeom>
          <a:noFill/>
          <a:ln w="38100" cap="flat" cmpd="sng">
            <a:solidFill>
              <a:srgbClr val="5B9BD5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261" name="Google Shape;261;p42"/>
          <p:cNvCxnSpPr>
            <a:stCxn id="249" idx="2"/>
            <a:endCxn id="256" idx="0"/>
          </p:cNvCxnSpPr>
          <p:nvPr/>
        </p:nvCxnSpPr>
        <p:spPr>
          <a:xfrm>
            <a:off x="8006000" y="1841273"/>
            <a:ext cx="0" cy="603300"/>
          </a:xfrm>
          <a:prstGeom prst="straightConnector1">
            <a:avLst/>
          </a:prstGeom>
          <a:noFill/>
          <a:ln w="38100" cap="flat" cmpd="sng">
            <a:solidFill>
              <a:srgbClr val="7F7F7F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262" name="Google Shape;262;p42"/>
          <p:cNvCxnSpPr>
            <a:stCxn id="246" idx="3"/>
            <a:endCxn id="256" idx="1"/>
          </p:cNvCxnSpPr>
          <p:nvPr/>
        </p:nvCxnSpPr>
        <p:spPr>
          <a:xfrm>
            <a:off x="5572769" y="1529893"/>
            <a:ext cx="1919700" cy="1219200"/>
          </a:xfrm>
          <a:prstGeom prst="bentConnector3">
            <a:avLst>
              <a:gd name="adj1" fmla="val 50002"/>
            </a:avLst>
          </a:prstGeom>
          <a:noFill/>
          <a:ln w="38100" cap="flat" cmpd="sng">
            <a:solidFill>
              <a:srgbClr val="7F7F7F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3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8664000" cy="383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Hostnames and ports to connect to Liberator and Transformer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Caplin Platform specific configuration:</a:t>
            </a:r>
            <a:endParaRPr sz="180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>
                <a:solidFill>
                  <a:schemeClr val="dk1"/>
                </a:solidFill>
              </a:rPr>
              <a:t>RET Adapter - </a:t>
            </a:r>
            <a:r>
              <a:rPr lang="en-US" sz="1800" i="1">
                <a:solidFill>
                  <a:schemeClr val="dk1"/>
                </a:solidFill>
              </a:rPr>
              <a:t>datasource.conf</a:t>
            </a:r>
            <a:endParaRPr sz="180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>
                <a:solidFill>
                  <a:schemeClr val="dk1"/>
                </a:solidFill>
              </a:rPr>
              <a:t>Liberator - </a:t>
            </a:r>
            <a:r>
              <a:rPr lang="en-US" sz="1800" i="1">
                <a:solidFill>
                  <a:schemeClr val="dk1"/>
                </a:solidFill>
              </a:rPr>
              <a:t>rttpd.conf </a:t>
            </a:r>
            <a:endParaRPr sz="180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>
                <a:solidFill>
                  <a:schemeClr val="dk1"/>
                </a:solidFill>
              </a:rPr>
              <a:t>Transformer - </a:t>
            </a:r>
            <a:r>
              <a:rPr lang="en-US" sz="1800" i="1">
                <a:solidFill>
                  <a:schemeClr val="dk1"/>
                </a:solidFill>
              </a:rPr>
              <a:t>transformer.conf</a:t>
            </a:r>
            <a:endParaRPr sz="1800" i="1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RET Adapter specific configuration: </a:t>
            </a:r>
            <a:endParaRPr sz="180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 i="1">
                <a:solidFill>
                  <a:schemeClr val="dk1"/>
                </a:solidFill>
              </a:rPr>
              <a:t>adapter.properties</a:t>
            </a:r>
            <a:endParaRPr sz="180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○"/>
            </a:pPr>
            <a:r>
              <a:rPr lang="en-US" sz="1800" i="1">
                <a:solidFill>
                  <a:schemeClr val="dk1"/>
                </a:solidFill>
              </a:rPr>
              <a:t>trapi-connection.properties</a:t>
            </a:r>
            <a:endParaRPr sz="1800"/>
          </a:p>
        </p:txBody>
      </p:sp>
      <p:sp>
        <p:nvSpPr>
          <p:cNvPr id="269" name="Google Shape;269;p43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DeploymentFramework/global_config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4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Defines </a:t>
            </a:r>
            <a:r>
              <a:rPr lang="en-US" sz="1800" dirty="0" err="1">
                <a:solidFill>
                  <a:schemeClr val="dk1"/>
                </a:solidFill>
              </a:rPr>
              <a:t>behaviour</a:t>
            </a:r>
            <a:r>
              <a:rPr lang="en-US" sz="1800" dirty="0">
                <a:solidFill>
                  <a:schemeClr val="dk1"/>
                </a:solidFill>
              </a:rPr>
              <a:t> of adapter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i="1" dirty="0" err="1">
                <a:solidFill>
                  <a:schemeClr val="dk1"/>
                </a:solidFill>
              </a:rPr>
              <a:t>global_config</a:t>
            </a:r>
            <a:r>
              <a:rPr lang="en-US" sz="1800" i="1" dirty="0">
                <a:solidFill>
                  <a:schemeClr val="dk1"/>
                </a:solidFill>
              </a:rPr>
              <a:t>/overrides/&lt;Adapter&gt;/</a:t>
            </a:r>
            <a:r>
              <a:rPr lang="en-US" sz="1800" i="1" dirty="0" err="1">
                <a:solidFill>
                  <a:schemeClr val="dk1"/>
                </a:solidFill>
              </a:rPr>
              <a:t>etc</a:t>
            </a:r>
            <a:r>
              <a:rPr lang="en-US" sz="1800" i="1" dirty="0">
                <a:solidFill>
                  <a:schemeClr val="dk1"/>
                </a:solidFill>
              </a:rPr>
              <a:t>/</a:t>
            </a:r>
            <a:r>
              <a:rPr lang="en-US" sz="1800" i="1" dirty="0" err="1">
                <a:solidFill>
                  <a:schemeClr val="dk1"/>
                </a:solidFill>
              </a:rPr>
              <a:t>adapter.properties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Common: valid for all adapters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Adapter: specific to one adapter</a:t>
            </a:r>
            <a:endParaRPr sz="1800" dirty="0"/>
          </a:p>
        </p:txBody>
      </p:sp>
      <p:sp>
        <p:nvSpPr>
          <p:cNvPr id="276" name="Google Shape;276;p44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adapter.properties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5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 dirty="0"/>
              <a:t>Message Translations</a:t>
            </a:r>
            <a:endParaRPr sz="1800" dirty="0"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US" sz="1800" dirty="0"/>
              <a:t>Regular expressions that match </a:t>
            </a:r>
            <a:r>
              <a:rPr lang="en-US" sz="1800" b="1" dirty="0">
                <a:latin typeface="Roboto"/>
                <a:ea typeface="Roboto"/>
                <a:cs typeface="Roboto"/>
                <a:sym typeface="Roboto"/>
              </a:rPr>
              <a:t>exceptions</a:t>
            </a:r>
            <a:r>
              <a:rPr lang="en-US" sz="1800" dirty="0"/>
              <a:t> thrown by </a:t>
            </a:r>
            <a:r>
              <a:rPr lang="en-US" sz="1800" dirty="0" err="1"/>
              <a:t>Refinitiv</a:t>
            </a:r>
            <a:r>
              <a:rPr lang="en-US" sz="1800" dirty="0"/>
              <a:t> API</a:t>
            </a:r>
            <a:endParaRPr sz="1800" dirty="0"/>
          </a:p>
          <a:p>
            <a:pPr marL="457200" lvl="0" indent="-342900" algn="l" rtl="0">
              <a:spcBef>
                <a:spcPts val="1600"/>
              </a:spcBef>
              <a:spcAft>
                <a:spcPts val="1600"/>
              </a:spcAft>
              <a:buSzPts val="1800"/>
              <a:buChar char="●"/>
            </a:pPr>
            <a:r>
              <a:rPr lang="en-US" sz="1800" dirty="0"/>
              <a:t>Map to an error code:</a:t>
            </a:r>
            <a:endParaRPr sz="1800" dirty="0"/>
          </a:p>
        </p:txBody>
      </p:sp>
      <p:sp>
        <p:nvSpPr>
          <p:cNvPr id="283" name="Google Shape;283;p45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adapter.properties</a:t>
            </a:r>
            <a:endParaRPr/>
          </a:p>
        </p:txBody>
      </p:sp>
      <p:sp>
        <p:nvSpPr>
          <p:cNvPr id="284" name="Google Shape;284;p45"/>
          <p:cNvSpPr/>
          <p:nvPr/>
        </p:nvSpPr>
        <p:spPr>
          <a:xfrm>
            <a:off x="868061" y="2782032"/>
            <a:ext cx="7919389" cy="461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80"/>
              </a:buClr>
              <a:buFont typeface="Courier New"/>
              <a:buNone/>
            </a:pPr>
            <a:r>
              <a:rPr lang="en-US" sz="1200" b="1" i="0" u="none" strike="noStrike" cap="none" dirty="0" err="1">
                <a:solidFill>
                  <a:srgbClr val="000080"/>
                </a:solidFill>
                <a:latin typeface="Courier New"/>
                <a:ea typeface="Courier New"/>
                <a:cs typeface="Courier New"/>
                <a:sym typeface="Courier New"/>
              </a:rPr>
              <a:t>message_translation</a:t>
            </a:r>
            <a:r>
              <a:rPr lang="en-US" sz="1200" b="0" i="0" u="none" strike="noStrike" cap="none" dirty="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=</a:t>
            </a:r>
            <a:r>
              <a:rPr lang="en-US" sz="1200" b="1" i="0" u="none" strike="noStrike" cap="none" dirty="0">
                <a:solidFill>
                  <a:srgbClr val="008000"/>
                </a:solidFill>
                <a:latin typeface="Courier New"/>
                <a:ea typeface="Courier New"/>
                <a:cs typeface="Courier New"/>
                <a:sym typeface="Courier New"/>
              </a:rPr>
              <a:t>code:101,category:TradeRejection,pattern:.*not </a:t>
            </a:r>
            <a:r>
              <a:rPr lang="en-US" sz="1200" b="1" i="0" u="none" strike="noStrike" cap="none" dirty="0" err="1">
                <a:solidFill>
                  <a:srgbClr val="008000"/>
                </a:solidFill>
                <a:latin typeface="Courier New"/>
                <a:ea typeface="Courier New"/>
                <a:cs typeface="Courier New"/>
                <a:sym typeface="Courier New"/>
              </a:rPr>
              <a:t>favour</a:t>
            </a:r>
            <a:r>
              <a:rPr lang="en-US" sz="1200" b="1" i="0" u="none" strike="noStrike" cap="none" dirty="0">
                <a:solidFill>
                  <a:srgbClr val="008000"/>
                </a:solidFill>
                <a:latin typeface="Courier New"/>
                <a:ea typeface="Courier New"/>
                <a:cs typeface="Courier New"/>
                <a:sym typeface="Courier New"/>
              </a:rPr>
              <a:t> to bank.*</a:t>
            </a:r>
            <a:br>
              <a:rPr lang="en-US" sz="1200" b="1" i="0" u="none" strike="noStrike" cap="none" dirty="0">
                <a:solidFill>
                  <a:srgbClr val="008000"/>
                </a:solidFill>
                <a:latin typeface="Courier New"/>
                <a:ea typeface="Courier New"/>
                <a:cs typeface="Courier New"/>
                <a:sym typeface="Courier New"/>
              </a:rPr>
            </a:br>
            <a:r>
              <a:rPr lang="en-US" sz="1200" b="1" i="0" u="none" strike="noStrike" cap="none" dirty="0" err="1">
                <a:solidFill>
                  <a:srgbClr val="000080"/>
                </a:solidFill>
                <a:latin typeface="Courier New"/>
                <a:ea typeface="Courier New"/>
                <a:cs typeface="Courier New"/>
                <a:sym typeface="Courier New"/>
              </a:rPr>
              <a:t>message_translation</a:t>
            </a:r>
            <a:r>
              <a:rPr lang="en-US" sz="1200" b="0" i="0" u="none" strike="noStrike" cap="none" dirty="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=</a:t>
            </a:r>
            <a:r>
              <a:rPr lang="en-US" sz="1200" b="1" i="0" u="none" strike="noStrike" cap="none" dirty="0">
                <a:solidFill>
                  <a:srgbClr val="008000"/>
                </a:solidFill>
                <a:latin typeface="Courier New"/>
                <a:ea typeface="Courier New"/>
                <a:cs typeface="Courier New"/>
                <a:sym typeface="Courier New"/>
              </a:rPr>
              <a:t>code:102,category:TradeRejection,pattern:.*gap time period.*</a:t>
            </a:r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6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Connection + Behaviour to RET</a:t>
            </a:r>
            <a:endParaRPr sz="1800"/>
          </a:p>
          <a:p>
            <a:pPr marL="457200" lvl="0" indent="-342900" algn="l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US" sz="1800" i="1"/>
              <a:t>global_config/overrides/&lt;Adapter&gt;/etc/trapi-connection.properties</a:t>
            </a:r>
            <a:endParaRPr sz="1800" i="1"/>
          </a:p>
          <a:p>
            <a:pPr marL="457200" lvl="0" indent="-342900" algn="l" rtl="0">
              <a:spcBef>
                <a:spcPts val="1600"/>
              </a:spcBef>
              <a:spcAft>
                <a:spcPts val="1600"/>
              </a:spcAft>
              <a:buSzPts val="1800"/>
              <a:buChar char="●"/>
            </a:pPr>
            <a:r>
              <a:rPr lang="en-US" sz="1800" b="1">
                <a:latin typeface="Roboto"/>
                <a:ea typeface="Roboto"/>
                <a:cs typeface="Roboto"/>
                <a:sym typeface="Roboto"/>
              </a:rPr>
              <a:t>Mandatory</a:t>
            </a:r>
            <a:r>
              <a:rPr lang="en-US" sz="1800"/>
              <a:t>: Connection for each adapters</a:t>
            </a:r>
            <a:endParaRPr sz="1800"/>
          </a:p>
        </p:txBody>
      </p:sp>
      <p:sp>
        <p:nvSpPr>
          <p:cNvPr id="291" name="Google Shape;291;p46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trapi-configuration.properties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411</Words>
  <Application>Microsoft Office PowerPoint</Application>
  <PresentationFormat>On-screen Show (16:9)</PresentationFormat>
  <Paragraphs>80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Calibri</vt:lpstr>
      <vt:lpstr>Arial</vt:lpstr>
      <vt:lpstr>Roboto Light</vt:lpstr>
      <vt:lpstr>Roboto Thin</vt:lpstr>
      <vt:lpstr>Roboto</vt:lpstr>
      <vt:lpstr>Courier New</vt:lpstr>
      <vt:lpstr>Merriweather Sans</vt:lpstr>
      <vt:lpstr>Office Theme</vt:lpstr>
      <vt:lpstr>Simple Light</vt:lpstr>
      <vt:lpstr>Configure RET Adapters</vt:lpstr>
      <vt:lpstr>Goals</vt:lpstr>
      <vt:lpstr>As a Developer</vt:lpstr>
      <vt:lpstr>As Operations</vt:lpstr>
      <vt:lpstr>Configuration files</vt:lpstr>
      <vt:lpstr>DeploymentFramework/global_config</vt:lpstr>
      <vt:lpstr>adapter.properties</vt:lpstr>
      <vt:lpstr>adapter.properties</vt:lpstr>
      <vt:lpstr>trapi-configuration.properties</vt:lpstr>
      <vt:lpstr>Properties templates</vt:lpstr>
      <vt:lpstr>Documentation and Help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Configure RET Adapters</dc:title>
  <cp:lastModifiedBy>Ian Selwyn-Smith</cp:lastModifiedBy>
  <cp:revision>2</cp:revision>
  <dcterms:modified xsi:type="dcterms:W3CDTF">2019-12-17T16:24:19Z</dcterms:modified>
</cp:coreProperties>
</file>