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84" r:id="rId4"/>
    <p:sldMasterId id="214748368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y="5143500" cx="9144000"/>
  <p:notesSz cx="6794500" cy="9931400"/>
  <p:embeddedFontLst>
    <p:embeddedFont>
      <p:font typeface="Roboto Thin"/>
      <p:regular r:id="rId32"/>
      <p:bold r:id="rId33"/>
      <p:italic r:id="rId34"/>
      <p:boldItalic r:id="rId35"/>
    </p:embeddedFont>
    <p:embeddedFont>
      <p:font typeface="Roboto"/>
      <p:regular r:id="rId36"/>
      <p:bold r:id="rId37"/>
      <p:italic r:id="rId38"/>
      <p:boldItalic r:id="rId39"/>
    </p:embeddedFont>
    <p:embeddedFont>
      <p:font typeface="Roboto Light"/>
      <p:regular r:id="rId40"/>
      <p:bold r:id="rId41"/>
      <p:italic r:id="rId42"/>
      <p:boldItalic r:id="rId43"/>
    </p:embeddedFont>
    <p:embeddedFont>
      <p:font typeface="Roboto Mon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76EE7B18-3D92-4F88-BA00-D025BFB0456D}">
  <a:tblStyle styleId="{76EE7B18-3D92-4F88-BA00-D025BFB0456D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Light-regular.fntdata"/><Relationship Id="rId20" Type="http://schemas.openxmlformats.org/officeDocument/2006/relationships/slide" Target="slides/slide14.xml"/><Relationship Id="rId42" Type="http://schemas.openxmlformats.org/officeDocument/2006/relationships/font" Target="fonts/RobotoLight-italic.fntdata"/><Relationship Id="rId41" Type="http://schemas.openxmlformats.org/officeDocument/2006/relationships/font" Target="fonts/RobotoLight-bold.fntdata"/><Relationship Id="rId22" Type="http://schemas.openxmlformats.org/officeDocument/2006/relationships/slide" Target="slides/slide16.xml"/><Relationship Id="rId44" Type="http://schemas.openxmlformats.org/officeDocument/2006/relationships/font" Target="fonts/RobotoMono-regular.fntdata"/><Relationship Id="rId21" Type="http://schemas.openxmlformats.org/officeDocument/2006/relationships/slide" Target="slides/slide15.xml"/><Relationship Id="rId43" Type="http://schemas.openxmlformats.org/officeDocument/2006/relationships/font" Target="fonts/RobotoLight-boldItalic.fntdata"/><Relationship Id="rId24" Type="http://schemas.openxmlformats.org/officeDocument/2006/relationships/slide" Target="slides/slide18.xml"/><Relationship Id="rId46" Type="http://schemas.openxmlformats.org/officeDocument/2006/relationships/font" Target="fonts/RobotoMono-italic.fntdata"/><Relationship Id="rId23" Type="http://schemas.openxmlformats.org/officeDocument/2006/relationships/slide" Target="slides/slide17.xml"/><Relationship Id="rId45" Type="http://schemas.openxmlformats.org/officeDocument/2006/relationships/font" Target="fonts/RobotoMono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47" Type="http://schemas.openxmlformats.org/officeDocument/2006/relationships/font" Target="fonts/RobotoMono-boldItalic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Thin-bold.fntdata"/><Relationship Id="rId10" Type="http://schemas.openxmlformats.org/officeDocument/2006/relationships/slide" Target="slides/slide4.xml"/><Relationship Id="rId32" Type="http://schemas.openxmlformats.org/officeDocument/2006/relationships/font" Target="fonts/RobotoThin-regular.fntdata"/><Relationship Id="rId13" Type="http://schemas.openxmlformats.org/officeDocument/2006/relationships/slide" Target="slides/slide7.xml"/><Relationship Id="rId35" Type="http://schemas.openxmlformats.org/officeDocument/2006/relationships/font" Target="fonts/RobotoThin-boldItalic.fntdata"/><Relationship Id="rId12" Type="http://schemas.openxmlformats.org/officeDocument/2006/relationships/slide" Target="slides/slide6.xml"/><Relationship Id="rId34" Type="http://schemas.openxmlformats.org/officeDocument/2006/relationships/font" Target="fonts/RobotoThin-italic.fntdata"/><Relationship Id="rId15" Type="http://schemas.openxmlformats.org/officeDocument/2006/relationships/slide" Target="slides/slide9.xml"/><Relationship Id="rId37" Type="http://schemas.openxmlformats.org/officeDocument/2006/relationships/font" Target="fonts/Roboto-bold.fntdata"/><Relationship Id="rId14" Type="http://schemas.openxmlformats.org/officeDocument/2006/relationships/slide" Target="slides/slide8.xml"/><Relationship Id="rId36" Type="http://schemas.openxmlformats.org/officeDocument/2006/relationships/font" Target="fonts/Roboto-regular.fntdata"/><Relationship Id="rId17" Type="http://schemas.openxmlformats.org/officeDocument/2006/relationships/slide" Target="slides/slide11.xml"/><Relationship Id="rId39" Type="http://schemas.openxmlformats.org/officeDocument/2006/relationships/font" Target="fonts/Roboto-boldItalic.fntdata"/><Relationship Id="rId16" Type="http://schemas.openxmlformats.org/officeDocument/2006/relationships/slide" Target="slides/slide10.xml"/><Relationship Id="rId38" Type="http://schemas.openxmlformats.org/officeDocument/2006/relationships/font" Target="fonts/Roboto-italic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48645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19100" y="1241425"/>
            <a:ext cx="5956300" cy="3351213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aplin.com/developer/caplin-platform/liberator/" TargetMode="External"/><Relationship Id="rId3" Type="http://schemas.openxmlformats.org/officeDocument/2006/relationships/hyperlink" Target="https://www.caplin.com/developer/caplin-platform/streamlink/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7c40fd37e_0_0:notes"/>
          <p:cNvSpPr/>
          <p:nvPr>
            <p:ph idx="2" type="sldImg"/>
          </p:nvPr>
        </p:nvSpPr>
        <p:spPr>
          <a:xfrm>
            <a:off x="377779" y="744855"/>
            <a:ext cx="6039600" cy="3724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7c40fd37e_0_0:notes"/>
          <p:cNvSpPr txBox="1"/>
          <p:nvPr>
            <p:ph idx="1" type="body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7b91dfd044_0_173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7b91dfd044_0_173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g7b91dfd044_0_173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7b91dfd044_0_185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7b91dfd044_0_185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</a:pP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Caplin’s Real Time Text Protocol (RTTP) is the streaming protocol used by client applications to communicate with </a:t>
            </a:r>
            <a:r>
              <a:rPr lang="en-US">
                <a:solidFill>
                  <a:srgbClr val="2992B6"/>
                </a:solidFill>
                <a:highlight>
                  <a:schemeClr val="lt1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/>
              </a:rPr>
              <a:t>Caplin Liberator</a:t>
            </a: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via </a:t>
            </a:r>
            <a:r>
              <a:rPr lang="en-US">
                <a:solidFill>
                  <a:srgbClr val="2992B6"/>
                </a:solidFill>
                <a:highlight>
                  <a:schemeClr val="lt1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/>
              </a:rPr>
              <a:t>StreamLink</a:t>
            </a: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. </a:t>
            </a:r>
            <a:endParaRPr>
              <a:solidFill>
                <a:srgbClr val="081730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RTTP is used to stream data to clients  e.g. updates to financial instrument prices</a:t>
            </a:r>
            <a:endParaRPr>
              <a:solidFill>
                <a:srgbClr val="081730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●"/>
            </a:pP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to exchange messages with clients to support trading and other client - platform interactions.</a:t>
            </a:r>
            <a:endParaRPr/>
          </a:p>
        </p:txBody>
      </p:sp>
      <p:sp>
        <p:nvSpPr>
          <p:cNvPr id="277" name="Google Shape;277;g7b91dfd044_0_185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7b91dfd044_0_191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7b91dfd044_0_191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7b91dfd044_0_191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7b91dfd044_0_197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7b91dfd044_0_197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7b91dfd044_0_197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7b91dfd044_0_226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7b91dfd044_0_226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7b91dfd044_0_226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b91dfd044_0_232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7b91dfd044_0_232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7b91dfd044_0_232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7b91dfd044_0_364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7b91dfd044_0_364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7b91dfd044_0_364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7b91dfd044_0_371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7b91dfd044_0_371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7b91dfd044_0_371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7b91dfd044_0_378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7b91dfd044_0_378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- Admin</a:t>
            </a:r>
            <a:endParaRPr/>
          </a:p>
        </p:txBody>
      </p:sp>
      <p:sp>
        <p:nvSpPr>
          <p:cNvPr id="349" name="Google Shape;349;g7b91dfd044_0_378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7b91dfd044_0_384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7b91dfd044_0_384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 Admin</a:t>
            </a:r>
            <a:endParaRPr/>
          </a:p>
        </p:txBody>
      </p:sp>
      <p:sp>
        <p:nvSpPr>
          <p:cNvPr id="356" name="Google Shape;356;g7b91dfd044_0_384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7b91dfd044_0_6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7b91dfd044_0_6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g7b91dfd044_0_6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7b91dfd044_0_390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7b91dfd044_0_390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g7b91dfd044_0_390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7b91dfd044_0_396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7b91dfd044_0_396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7b91dfd044_0_396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7b91dfd044_0_402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7b91dfd044_0_402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g7b91dfd044_0_402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7b91dfd044_0_408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7b91dfd044_0_408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g7b91dfd044_0_408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7b91dfd044_0_414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7b91dfd044_0_414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7b91dfd044_0_414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7b91dfd044_0_420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7b91dfd044_0_420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g7b91dfd044_0_420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7b91dfd044_0_128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7b91dfd044_0_128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7b91dfd044_0_128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b91dfd044_0_134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7b91dfd044_0_134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7b91dfd044_0_134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7b91dfd044_0_140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7b91dfd044_0_140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g7b91dfd044_0_140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7b91dfd044_0_146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7b91dfd044_0_146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Char char="-"/>
            </a:pP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logs simple text files that can be viewed using a suitable text display utility or text editor, such as the Linux commands </a:t>
            </a:r>
            <a:r>
              <a:rPr lang="en-US" sz="1150">
                <a:solidFill>
                  <a:srgbClr val="081730"/>
                </a:solidFill>
                <a:latin typeface="Roboto Mono"/>
                <a:ea typeface="Roboto Mono"/>
                <a:cs typeface="Roboto Mono"/>
                <a:sym typeface="Roboto Mono"/>
              </a:rPr>
              <a:t>cat</a:t>
            </a: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US" sz="1150">
                <a:solidFill>
                  <a:srgbClr val="081730"/>
                </a:solidFill>
                <a:latin typeface="Roboto Mono"/>
                <a:ea typeface="Roboto Mono"/>
                <a:cs typeface="Roboto Mono"/>
                <a:sym typeface="Roboto Mono"/>
              </a:rPr>
              <a:t>more</a:t>
            </a: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, and </a:t>
            </a:r>
            <a:r>
              <a:rPr lang="en-US" sz="1150">
                <a:solidFill>
                  <a:srgbClr val="081730"/>
                </a:solidFill>
                <a:latin typeface="Roboto Mono"/>
                <a:ea typeface="Roboto Mono"/>
                <a:cs typeface="Roboto Mono"/>
                <a:sym typeface="Roboto Mono"/>
              </a:rPr>
              <a:t>vim</a:t>
            </a: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. </a:t>
            </a:r>
            <a:endParaRPr>
              <a:solidFill>
                <a:srgbClr val="081730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Char char="-"/>
            </a:pP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packet logs are in binary format and must be viewed using the Caplin </a:t>
            </a:r>
            <a:r>
              <a:rPr lang="en-US" sz="1150">
                <a:solidFill>
                  <a:srgbClr val="081730"/>
                </a:solidFill>
                <a:latin typeface="Roboto Mono"/>
                <a:ea typeface="Roboto Mono"/>
                <a:cs typeface="Roboto Mono"/>
                <a:sym typeface="Roboto Mono"/>
              </a:rPr>
              <a:t>logcat</a:t>
            </a:r>
            <a:r>
              <a:rPr lang="en-US">
                <a:solidFill>
                  <a:srgbClr val="081730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utility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7b91dfd044_0_146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b91dfd044_0_153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b91dfd044_0_153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Char char="-"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7b91dfd044_0_153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b91dfd044_0_161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7b91dfd044_0_161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7b91dfd044_0_161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b91dfd044_0_167:notes"/>
          <p:cNvSpPr/>
          <p:nvPr>
            <p:ph idx="2" type="sldImg"/>
          </p:nvPr>
        </p:nvSpPr>
        <p:spPr>
          <a:xfrm>
            <a:off x="419100" y="1241425"/>
            <a:ext cx="5956200" cy="3351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7b91dfd044_0_167:notes"/>
          <p:cNvSpPr txBox="1"/>
          <p:nvPr>
            <p:ph idx="1" type="body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g7b91dfd044_0_167:notes"/>
          <p:cNvSpPr txBox="1"/>
          <p:nvPr>
            <p:ph idx="12" type="sldNum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6.jpg"/><Relationship Id="rId3" Type="http://schemas.openxmlformats.org/officeDocument/2006/relationships/image" Target="../media/image1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2.png"/><Relationship Id="rId3" Type="http://schemas.openxmlformats.org/officeDocument/2006/relationships/image" Target="../media/image1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png"/><Relationship Id="rId3" Type="http://schemas.openxmlformats.org/officeDocument/2006/relationships/image" Target="../media/image1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0.jpg"/><Relationship Id="rId3" Type="http://schemas.openxmlformats.org/officeDocument/2006/relationships/image" Target="../media/image10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8.jpg"/><Relationship Id="rId3" Type="http://schemas.openxmlformats.org/officeDocument/2006/relationships/image" Target="../media/image15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20" Type="http://schemas.openxmlformats.org/officeDocument/2006/relationships/image" Target="../media/image29.png"/><Relationship Id="rId11" Type="http://schemas.openxmlformats.org/officeDocument/2006/relationships/image" Target="../media/image25.png"/><Relationship Id="rId22" Type="http://schemas.openxmlformats.org/officeDocument/2006/relationships/image" Target="../media/image37.png"/><Relationship Id="rId10" Type="http://schemas.openxmlformats.org/officeDocument/2006/relationships/image" Target="../media/image33.png"/><Relationship Id="rId21" Type="http://schemas.openxmlformats.org/officeDocument/2006/relationships/image" Target="../media/image35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23" Type="http://schemas.openxmlformats.org/officeDocument/2006/relationships/image" Target="../media/image31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9" Type="http://schemas.openxmlformats.org/officeDocument/2006/relationships/image" Target="../media/image26.png"/><Relationship Id="rId15" Type="http://schemas.openxmlformats.org/officeDocument/2006/relationships/image" Target="../media/image32.png"/><Relationship Id="rId14" Type="http://schemas.openxmlformats.org/officeDocument/2006/relationships/image" Target="../media/image21.png"/><Relationship Id="rId17" Type="http://schemas.openxmlformats.org/officeDocument/2006/relationships/image" Target="../media/image30.png"/><Relationship Id="rId16" Type="http://schemas.openxmlformats.org/officeDocument/2006/relationships/image" Target="../media/image27.png"/><Relationship Id="rId5" Type="http://schemas.openxmlformats.org/officeDocument/2006/relationships/image" Target="../media/image19.png"/><Relationship Id="rId19" Type="http://schemas.openxmlformats.org/officeDocument/2006/relationships/image" Target="../media/image44.png"/><Relationship Id="rId6" Type="http://schemas.openxmlformats.org/officeDocument/2006/relationships/image" Target="../media/image20.png"/><Relationship Id="rId18" Type="http://schemas.openxmlformats.org/officeDocument/2006/relationships/image" Target="../media/image39.png"/><Relationship Id="rId7" Type="http://schemas.openxmlformats.org/officeDocument/2006/relationships/image" Target="../media/image24.png"/><Relationship Id="rId8" Type="http://schemas.openxmlformats.org/officeDocument/2006/relationships/image" Target="../media/image28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3718560" y="853601"/>
            <a:ext cx="503936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/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1"/>
          <p:cNvSpPr txBox="1"/>
          <p:nvPr>
            <p:ph idx="2" type="body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1"/>
          <p:cNvSpPr txBox="1"/>
          <p:nvPr>
            <p:ph idx="11" type="ftr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0" name="Google Shape;60;p12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1" type="body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12"/>
          <p:cNvSpPr txBox="1"/>
          <p:nvPr>
            <p:ph idx="11" type="ftr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/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6" name="Google Shape;66;p13"/>
          <p:cNvSpPr txBox="1"/>
          <p:nvPr>
            <p:ph idx="1" type="subTitle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7" name="Google Shape;6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idx="1" type="subTitle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0" name="Google Shape;7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/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idx="1" type="subTitle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/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idx="1" type="subTitle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idx="1" type="subTitle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2" name="Google Shape;8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/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640"/>
              </a:spcBef>
              <a:spcAft>
                <a:spcPts val="0"/>
              </a:spcAft>
              <a:buSzPts val="1200"/>
              <a:buChar char="▶"/>
              <a:defRPr sz="1200"/>
            </a:lvl1pPr>
            <a:lvl2pPr indent="-304800" lvl="1" marL="914400" rtl="0">
              <a:spcBef>
                <a:spcPts val="560"/>
              </a:spcBef>
              <a:spcAft>
                <a:spcPts val="0"/>
              </a:spcAft>
              <a:buSzPts val="1200"/>
              <a:buChar char="–"/>
              <a:defRPr sz="1200"/>
            </a:lvl2pPr>
            <a:lvl3pPr indent="-304800" lvl="2" marL="1371600" rtl="0">
              <a:spcBef>
                <a:spcPts val="480"/>
              </a:spcBef>
              <a:spcAft>
                <a:spcPts val="0"/>
              </a:spcAft>
              <a:buSzPts val="1200"/>
              <a:buChar char="•"/>
              <a:defRPr sz="1200"/>
            </a:lvl3pPr>
            <a:lvl4pPr indent="-304800" lvl="3" marL="1828800" rtl="0">
              <a:spcBef>
                <a:spcPts val="400"/>
              </a:spcBef>
              <a:spcAft>
                <a:spcPts val="0"/>
              </a:spcAft>
              <a:buSzPts val="1200"/>
              <a:buChar char="–"/>
              <a:defRPr sz="1200"/>
            </a:lvl4pPr>
            <a:lvl5pPr indent="-304800" lvl="4" marL="2286000" rtl="0">
              <a:spcBef>
                <a:spcPts val="400"/>
              </a:spcBef>
              <a:spcAft>
                <a:spcPts val="0"/>
              </a:spcAft>
              <a:buSzPts val="1200"/>
              <a:buChar char="»"/>
              <a:defRPr sz="1200"/>
            </a:lvl5pPr>
            <a:lvl6pPr indent="-304800" lvl="5" marL="27432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87" name="Google Shape;87;p18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96" name="Google Shape;96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8" name="Google Shape;98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99" name="Google Shape;99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0" name="Google Shape;100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1" name="Google Shape;101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 1">
  <p:cSld name="TITLE_1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103" name="Google Shape;103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5" name="Google Shape;105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6" name="Google Shape;106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7" name="Google Shape;107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8" name="Google Shape;108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 1 1">
  <p:cSld name="TITLE_1_1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10" name="Google Shape;110;p22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2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2" name="Google Shape;112;p22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13" name="Google Shape;113;p22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4" name="Google Shape;114;p22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15" name="Google Shape;115;p22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17" name="Google Shape;117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9" name="Google Shape;119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20" name="Google Shape;12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 1">
  <p:cSld name="SECTION_HEADER_1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22" name="Google Shape;122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24" name="Google Shape;124;p24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25" name="Google Shape;125;p24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28" name="Google Shape;128;p25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9" name="Google Shape;129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2" name="Google Shape;132;p2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33" name="Google Shape;133;p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34" name="Google Shape;134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7" name="Google Shape;137;p27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 1">
  <p:cSld name="TITLE_ONLY_1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8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1" name="Google Shape;141;p28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 1 1">
  <p:cSld name="TITLE_ONLY_1_1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9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5" name="Google Shape;145;p29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8" name="Google Shape;148;p3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9" name="Google Shape;149;p30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1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52" name="Google Shape;152;p31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427672" y="1649096"/>
            <a:ext cx="8259127" cy="789304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27673" y="2444195"/>
            <a:ext cx="8259127" cy="112514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6" name="Google Shape;156;p3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7" name="Google Shape;157;p32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8" name="Google Shape;158;p32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&amp; Image">
  <p:cSld name="SECTION_TITLE_AND_DESCRIPTION_1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33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62" name="Google Shape;162;p33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63" name="Google Shape;163;p33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8" name="Google Shape;168;p3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cons Page">
  <p:cSld name="BLANK_1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71" name="Google Shape;171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72" name="Google Shape;17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73" name="Google Shape;173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74" name="Google Shape;174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75" name="Google Shape;175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76" name="Google Shape;176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77" name="Google Shape;177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78" name="Google Shape;178;p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79" name="Google Shape;179;p3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80" name="Google Shape;180;p3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81" name="Google Shape;181;p3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82" name="Google Shape;182;p3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83" name="Google Shape;183;p3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84" name="Google Shape;184;p3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85" name="Google Shape;185;p3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86" name="Google Shape;186;p3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87" name="Google Shape;187;p3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88" name="Google Shape;188;p37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89" name="Google Shape;189;p37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90" name="Google Shape;190;p37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91" name="Google Shape;191;p37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92" name="Google Shape;192;p37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cons Page 1">
  <p:cSld name="BLANK_1_1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8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8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8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8" name="Google Shape;198;p38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38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0" name="Google Shape;200;p38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8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2" name="Google Shape;202;p38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38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2" type="body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3" type="body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6"/>
          <p:cNvSpPr txBox="1"/>
          <p:nvPr>
            <p:ph idx="4" type="body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8"/>
          <p:cNvSpPr txBox="1"/>
          <p:nvPr>
            <p:ph idx="1" type="body"/>
          </p:nvPr>
        </p:nvSpPr>
        <p:spPr>
          <a:xfrm>
            <a:off x="457203" y="1402080"/>
            <a:ext cx="8229597" cy="319254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Only">
  <p:cSld name="2_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3" y="1402080"/>
            <a:ext cx="3911597" cy="319254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9"/>
          <p:cNvSpPr/>
          <p:nvPr>
            <p:ph idx="2" type="pic"/>
          </p:nvPr>
        </p:nvSpPr>
        <p:spPr>
          <a:xfrm>
            <a:off x="4602480" y="1402080"/>
            <a:ext cx="4084320" cy="319254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26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" Type="http://schemas.openxmlformats.org/officeDocument/2006/relationships/image" Target="../media/image34.jp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4.xml"/><Relationship Id="rId6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79440" y="4728848"/>
            <a:ext cx="306832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US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</a:t>
            </a:r>
            <a:r>
              <a:rPr lang="en-US" sz="1000">
                <a:solidFill>
                  <a:srgbClr val="A5A5A5"/>
                </a:solidFill>
              </a:rPr>
              <a:t>9</a:t>
            </a:r>
            <a:r>
              <a:rPr b="0" i="0" lang="en-US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US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89" name="Google Shape;89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91" name="Google Shape;91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2" name="Google Shape;92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93" name="Google Shape;93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9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drive.google.com/a/caplin.com/file/d/0B-W4cbVqyGWqZzJILUV2TWJQSTQ/view?usp=sharing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drive.google.com/a/caplin.com/file/d/0B-W4cbVqyGWqaXdvbjlRM3NUNGc/view?usp=sharing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drive.google.com/a/caplin.com/file/d/0B-W4cbVqyGWqQUVISzBBS01xZmM/view?usp=sharin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://examples/calendar_licence_expired.log" TargetMode="External"/><Relationship Id="rId4" Type="http://schemas.openxmlformats.org/officeDocument/2006/relationships/hyperlink" Target="http://examples/lbn_licence_expired.log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examples/trade_failed.log" TargetMode="External"/><Relationship Id="rId4" Type="http://schemas.openxmlformats.org/officeDocument/2006/relationships/hyperlink" Target="http://examples/credit_check_fail_when_trading.log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examples/failed_order.log" TargetMode="External"/><Relationship Id="rId4" Type="http://schemas.openxmlformats.org/officeDocument/2006/relationships/hyperlink" Target="http://examples/order_deactivation_failed.log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://www.caplin.com/developer/component/ret-adapter-suite" TargetMode="External"/><Relationship Id="rId4" Type="http://schemas.openxmlformats.org/officeDocument/2006/relationships/hyperlink" Target="https://www.caplin.com/developer/ret-adapter-suite/ret-troubleshooting-checklist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Troubleshooting a RET Adapter</a:t>
            </a:r>
            <a:endParaRPr/>
          </a:p>
        </p:txBody>
      </p:sp>
      <p:sp>
        <p:nvSpPr>
          <p:cNvPr id="209" name="Google Shape;209;p3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8"/>
          <p:cNvSpPr txBox="1"/>
          <p:nvPr>
            <p:ph idx="1" type="body"/>
          </p:nvPr>
        </p:nvSpPr>
        <p:spPr>
          <a:xfrm>
            <a:off x="311700" y="1084800"/>
            <a:ext cx="8459700" cy="3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The logs of data send between Adapters, Liberator and Transformer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They are saved as binary, and need to be decoded with logcat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This is found in DeploymentFramework/servers/Liberator/bin/logcat</a:t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/>
              <a:t>To generate packet logs, do the following: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800">
                <a:latin typeface="Courier New"/>
                <a:ea typeface="Courier New"/>
                <a:cs typeface="Courier New"/>
                <a:sym typeface="Courier New"/>
              </a:rPr>
              <a:t>~/DeploymentFramework/servers/Liberator/bin/logcat packet.log &gt; temp.txt</a:t>
            </a:r>
            <a:endParaRPr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800"/>
              <a:t>This will generate the packets in the temp.txt file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73" name="Google Shape;273;p4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Packet logs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9"/>
          <p:cNvSpPr txBox="1"/>
          <p:nvPr>
            <p:ph idx="1" type="body"/>
          </p:nvPr>
        </p:nvSpPr>
        <p:spPr>
          <a:xfrm>
            <a:off x="311700" y="856200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Lots of log files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Auth-rttpd.log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Something not permissioned, checkout this log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Event.log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First port of call for something that is confusing in Liberator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Requests, discards, timeout, ejections, connection, disconnections and much, much more are all logged in this file.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RTTP Logging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You can add server side RTTP Logging, however, be aware that this creates a lot of logs!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Remember to add an “rttp” directory in your variable directory.</a:t>
            </a:r>
            <a:endParaRPr sz="1800"/>
          </a:p>
          <a:p>
            <a:pPr indent="0" lvl="0" marL="0" rtl="0" algn="l">
              <a:spcBef>
                <a:spcPts val="16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80" name="Google Shape;280;p4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Liberator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0"/>
          <p:cNvSpPr txBox="1"/>
          <p:nvPr>
            <p:ph idx="1" type="body"/>
          </p:nvPr>
        </p:nvSpPr>
        <p:spPr>
          <a:xfrm>
            <a:off x="311700" y="856200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transformer.log once again a good place to start.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package.log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transformer module logs: refiner.log</a:t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87" name="Google Shape;287;p5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Transformer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5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Log flow</a:t>
            </a:r>
            <a:endParaRPr/>
          </a:p>
        </p:txBody>
      </p:sp>
      <p:grpSp>
        <p:nvGrpSpPr>
          <p:cNvPr id="294" name="Google Shape;294;p51"/>
          <p:cNvGrpSpPr/>
          <p:nvPr/>
        </p:nvGrpSpPr>
        <p:grpSpPr>
          <a:xfrm>
            <a:off x="524608" y="807258"/>
            <a:ext cx="7842442" cy="3793041"/>
            <a:chOff x="524608" y="807258"/>
            <a:chExt cx="7842442" cy="3793041"/>
          </a:xfrm>
        </p:grpSpPr>
        <p:sp>
          <p:nvSpPr>
            <p:cNvPr id="295" name="Google Shape;295;p51"/>
            <p:cNvSpPr/>
            <p:nvPr/>
          </p:nvSpPr>
          <p:spPr>
            <a:xfrm>
              <a:off x="524608" y="807258"/>
              <a:ext cx="6075900" cy="1599300"/>
            </a:xfrm>
            <a:prstGeom prst="roundRect">
              <a:avLst>
                <a:gd fmla="val 16667" name="adj"/>
              </a:avLst>
            </a:prstGeom>
            <a:solidFill>
              <a:srgbClr val="C5D8F1"/>
            </a:solidFill>
            <a:ln cap="flat" cmpd="sng" w="127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51"/>
            <p:cNvSpPr/>
            <p:nvPr/>
          </p:nvSpPr>
          <p:spPr>
            <a:xfrm>
              <a:off x="691662" y="1274459"/>
              <a:ext cx="1026900" cy="609000"/>
            </a:xfrm>
            <a:prstGeom prst="roundRect">
              <a:avLst>
                <a:gd fmla="val 16667" name="adj"/>
              </a:avLst>
            </a:prstGeom>
            <a:solidFill>
              <a:srgbClr val="C5D8F1"/>
            </a:solidFill>
            <a:ln cap="flat" cmpd="sng" w="1905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RET </a:t>
              </a:r>
              <a:endParaRPr/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TrAPI APIs</a:t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51"/>
            <p:cNvSpPr/>
            <p:nvPr/>
          </p:nvSpPr>
          <p:spPr>
            <a:xfrm>
              <a:off x="524608" y="2542222"/>
              <a:ext cx="1109700" cy="635100"/>
            </a:xfrm>
            <a:prstGeom prst="foldedCorner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ret.log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(default off)</a:t>
              </a: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51"/>
            <p:cNvSpPr/>
            <p:nvPr/>
          </p:nvSpPr>
          <p:spPr>
            <a:xfrm>
              <a:off x="524608" y="3256740"/>
              <a:ext cx="1109700" cy="635100"/>
            </a:xfrm>
            <a:prstGeom prst="foldedCorner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LBN.log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(default off)</a:t>
              </a:r>
              <a:endParaRPr/>
            </a:p>
          </p:txBody>
        </p:sp>
        <p:sp>
          <p:nvSpPr>
            <p:cNvPr id="299" name="Google Shape;299;p51"/>
            <p:cNvSpPr/>
            <p:nvPr/>
          </p:nvSpPr>
          <p:spPr>
            <a:xfrm>
              <a:off x="2261748" y="1193553"/>
              <a:ext cx="2632500" cy="811800"/>
            </a:xfrm>
            <a:prstGeom prst="roundRect">
              <a:avLst>
                <a:gd fmla="val 16667" name="adj"/>
              </a:avLst>
            </a:prstGeom>
            <a:solidFill>
              <a:srgbClr val="C5D8F1"/>
            </a:solidFill>
            <a:ln cap="flat" cmpd="sng" w="1905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51"/>
            <p:cNvSpPr/>
            <p:nvPr/>
          </p:nvSpPr>
          <p:spPr>
            <a:xfrm>
              <a:off x="5049391" y="1285273"/>
              <a:ext cx="1026900" cy="609000"/>
            </a:xfrm>
            <a:prstGeom prst="roundRect">
              <a:avLst>
                <a:gd fmla="val 16667" name="adj"/>
              </a:avLst>
            </a:prstGeom>
            <a:solidFill>
              <a:srgbClr val="C5D8F1"/>
            </a:solidFill>
            <a:ln cap="flat" cmpd="sng" w="1905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Customised Code</a:t>
              </a:r>
              <a:endParaRPr/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51"/>
            <p:cNvSpPr/>
            <p:nvPr/>
          </p:nvSpPr>
          <p:spPr>
            <a:xfrm>
              <a:off x="7340150" y="1302383"/>
              <a:ext cx="1026900" cy="609000"/>
            </a:xfrm>
            <a:prstGeom prst="roundRect">
              <a:avLst>
                <a:gd fmla="val 16667" name="adj"/>
              </a:avLst>
            </a:prstGeom>
            <a:solidFill>
              <a:srgbClr val="C5D8F1"/>
            </a:solidFill>
            <a:ln cap="flat" cmpd="sng" w="1905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Liberator/</a:t>
              </a:r>
              <a:endParaRPr/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51"/>
            <p:cNvSpPr/>
            <p:nvPr/>
          </p:nvSpPr>
          <p:spPr>
            <a:xfrm>
              <a:off x="6229516" y="3257011"/>
              <a:ext cx="1109700" cy="635100"/>
            </a:xfrm>
            <a:prstGeom prst="foldedCorner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datasource.log</a:t>
              </a: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51"/>
            <p:cNvSpPr/>
            <p:nvPr/>
          </p:nvSpPr>
          <p:spPr>
            <a:xfrm>
              <a:off x="6229265" y="2532964"/>
              <a:ext cx="1109700" cy="635100"/>
            </a:xfrm>
            <a:prstGeom prst="foldedCorner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packet.log</a:t>
              </a:r>
              <a:endParaRPr/>
            </a:p>
          </p:txBody>
        </p:sp>
        <p:sp>
          <p:nvSpPr>
            <p:cNvPr id="304" name="Google Shape;304;p51"/>
            <p:cNvSpPr/>
            <p:nvPr/>
          </p:nvSpPr>
          <p:spPr>
            <a:xfrm>
              <a:off x="3146651" y="2532575"/>
              <a:ext cx="1292400" cy="635100"/>
            </a:xfrm>
            <a:prstGeom prst="foldedCorner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>
                  <a:solidFill>
                    <a:schemeClr val="dk1"/>
                  </a:solidFill>
                </a:rPr>
                <a:t>*-adapter</a:t>
              </a: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.log</a:t>
              </a:r>
              <a:endParaRPr/>
            </a:p>
          </p:txBody>
        </p:sp>
        <p:cxnSp>
          <p:nvCxnSpPr>
            <p:cNvPr id="305" name="Google Shape;305;p51"/>
            <p:cNvCxnSpPr>
              <a:stCxn id="296" idx="3"/>
            </p:cNvCxnSpPr>
            <p:nvPr/>
          </p:nvCxnSpPr>
          <p:spPr>
            <a:xfrm>
              <a:off x="1718562" y="1578959"/>
              <a:ext cx="915300" cy="5700"/>
            </a:xfrm>
            <a:prstGeom prst="straightConnector1">
              <a:avLst/>
            </a:prstGeom>
            <a:noFill/>
            <a:ln cap="flat" cmpd="sng" w="38100">
              <a:solidFill>
                <a:srgbClr val="5B9BD5"/>
              </a:solidFill>
              <a:prstDash val="solid"/>
              <a:round/>
              <a:headEnd len="med" w="med" type="triangle"/>
              <a:tailEnd len="med" w="med" type="triangl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</p:cxnSp>
        <p:cxnSp>
          <p:nvCxnSpPr>
            <p:cNvPr id="306" name="Google Shape;306;p51"/>
            <p:cNvCxnSpPr>
              <a:stCxn id="295" idx="3"/>
              <a:endCxn id="301" idx="1"/>
            </p:cNvCxnSpPr>
            <p:nvPr/>
          </p:nvCxnSpPr>
          <p:spPr>
            <a:xfrm>
              <a:off x="6600508" y="1606908"/>
              <a:ext cx="739500" cy="0"/>
            </a:xfrm>
            <a:prstGeom prst="straightConnector1">
              <a:avLst/>
            </a:prstGeom>
            <a:noFill/>
            <a:ln cap="flat" cmpd="sng" w="38100">
              <a:solidFill>
                <a:srgbClr val="5B9BD5"/>
              </a:solidFill>
              <a:prstDash val="solid"/>
              <a:round/>
              <a:headEnd len="med" w="med" type="triangle"/>
              <a:tailEnd len="med" w="med" type="triangl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</p:cxnSp>
        <p:grpSp>
          <p:nvGrpSpPr>
            <p:cNvPr id="307" name="Google Shape;307;p51"/>
            <p:cNvGrpSpPr/>
            <p:nvPr/>
          </p:nvGrpSpPr>
          <p:grpSpPr>
            <a:xfrm>
              <a:off x="7500301" y="2532964"/>
              <a:ext cx="635700" cy="741600"/>
              <a:chOff x="7819769" y="2831364"/>
              <a:chExt cx="635700" cy="741600"/>
            </a:xfrm>
          </p:grpSpPr>
          <p:sp>
            <p:nvSpPr>
              <p:cNvPr id="308" name="Google Shape;308;p51"/>
              <p:cNvSpPr/>
              <p:nvPr/>
            </p:nvSpPr>
            <p:spPr>
              <a:xfrm>
                <a:off x="7819769" y="2831364"/>
                <a:ext cx="330900" cy="436800"/>
              </a:xfrm>
              <a:prstGeom prst="foldedCorner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5400">
                <a:solidFill>
                  <a:srgbClr val="5B9BD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9" name="Google Shape;309;p51"/>
              <p:cNvSpPr/>
              <p:nvPr/>
            </p:nvSpPr>
            <p:spPr>
              <a:xfrm>
                <a:off x="7972169" y="2983764"/>
                <a:ext cx="330900" cy="436800"/>
              </a:xfrm>
              <a:prstGeom prst="foldedCorner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5400">
                <a:solidFill>
                  <a:srgbClr val="5B9BD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51"/>
              <p:cNvSpPr/>
              <p:nvPr/>
            </p:nvSpPr>
            <p:spPr>
              <a:xfrm>
                <a:off x="8124569" y="3136164"/>
                <a:ext cx="330900" cy="436800"/>
              </a:xfrm>
              <a:prstGeom prst="foldedCorner">
                <a:avLst>
                  <a:gd fmla="val 16667" name="adj"/>
                </a:avLst>
              </a:prstGeom>
              <a:solidFill>
                <a:schemeClr val="lt1"/>
              </a:solidFill>
              <a:ln cap="flat" cmpd="sng" w="25400">
                <a:solidFill>
                  <a:srgbClr val="5B9BD5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1" name="Google Shape;311;p51"/>
            <p:cNvSpPr txBox="1"/>
            <p:nvPr/>
          </p:nvSpPr>
          <p:spPr>
            <a:xfrm>
              <a:off x="3512269" y="918627"/>
              <a:ext cx="1168800" cy="277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RET Adapter</a:t>
              </a:r>
              <a:endParaRPr b="1" sz="14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12" name="Google Shape;312;p51"/>
            <p:cNvCxnSpPr>
              <a:stCxn id="297" idx="3"/>
              <a:endCxn id="304" idx="1"/>
            </p:cNvCxnSpPr>
            <p:nvPr/>
          </p:nvCxnSpPr>
          <p:spPr>
            <a:xfrm flipH="1" rot="10800000">
              <a:off x="1634308" y="2850172"/>
              <a:ext cx="1512300" cy="9600"/>
            </a:xfrm>
            <a:prstGeom prst="straightConnector1">
              <a:avLst/>
            </a:prstGeom>
            <a:noFill/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</p:cxnSp>
        <p:cxnSp>
          <p:nvCxnSpPr>
            <p:cNvPr id="313" name="Google Shape;313;p51"/>
            <p:cNvCxnSpPr>
              <a:stCxn id="304" idx="3"/>
              <a:endCxn id="303" idx="1"/>
            </p:cNvCxnSpPr>
            <p:nvPr/>
          </p:nvCxnSpPr>
          <p:spPr>
            <a:xfrm>
              <a:off x="4439051" y="2850125"/>
              <a:ext cx="1790100" cy="300"/>
            </a:xfrm>
            <a:prstGeom prst="straightConnector1">
              <a:avLst/>
            </a:prstGeom>
            <a:noFill/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</p:cxnSp>
        <p:sp>
          <p:nvSpPr>
            <p:cNvPr id="314" name="Google Shape;314;p51"/>
            <p:cNvSpPr/>
            <p:nvPr/>
          </p:nvSpPr>
          <p:spPr>
            <a:xfrm>
              <a:off x="2633883" y="1280033"/>
              <a:ext cx="1026900" cy="609000"/>
            </a:xfrm>
            <a:prstGeom prst="roundRect">
              <a:avLst>
                <a:gd fmla="val 16667" name="adj"/>
              </a:avLst>
            </a:prstGeom>
            <a:solidFill>
              <a:srgbClr val="C5D8F1"/>
            </a:solidFill>
            <a:ln cap="flat" cmpd="sng" w="1905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RET Integration</a:t>
              </a:r>
              <a:endParaRPr/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Layer</a:t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51"/>
            <p:cNvSpPr txBox="1"/>
            <p:nvPr/>
          </p:nvSpPr>
          <p:spPr>
            <a:xfrm>
              <a:off x="3882065" y="1337871"/>
              <a:ext cx="756300" cy="523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RET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Toolkit</a:t>
              </a:r>
              <a:endParaRPr b="1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51"/>
            <p:cNvSpPr/>
            <p:nvPr/>
          </p:nvSpPr>
          <p:spPr>
            <a:xfrm>
              <a:off x="524608" y="3965199"/>
              <a:ext cx="1109700" cy="635100"/>
            </a:xfrm>
            <a:prstGeom prst="foldedCorner">
              <a:avLst>
                <a:gd fmla="val 16667" name="adj"/>
              </a:avLst>
            </a:prstGeom>
            <a:solidFill>
              <a:schemeClr val="lt1"/>
            </a:solidFill>
            <a:ln cap="flat" cmpd="sng" w="25400">
              <a:solidFill>
                <a:srgbClr val="5B9BD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Admin.log</a:t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2"/>
          <p:cNvSpPr txBox="1"/>
          <p:nvPr>
            <p:ph idx="1" type="body"/>
          </p:nvPr>
        </p:nvSpPr>
        <p:spPr>
          <a:xfrm>
            <a:off x="311700" y="856200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Useful to have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Trade ID / Order ID (from blotters)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Request ID (from logs)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Username (sign on -&gt; Refinitiv ET)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Approximate Time</a:t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23" name="Google Shape;323;p5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Where to start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53"/>
          <p:cNvSpPr txBox="1"/>
          <p:nvPr>
            <p:ph idx="1" type="body"/>
          </p:nvPr>
        </p:nvSpPr>
        <p:spPr>
          <a:xfrm>
            <a:off x="311700" y="856200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Keywords when trawling through logs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fail (ed)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reject (ed/ion)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error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reason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denied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allowed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abort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⁻"/>
            </a:pPr>
            <a:r>
              <a:rPr lang="en-US" sz="1800"/>
              <a:t> TradingException, Exception, ERROR, WARN</a:t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30" name="Google Shape;330;p53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to look for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4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Is it running?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⁻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./dfw status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Is the datasource up?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⁻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Setting DataSource status to &lt;UP&gt;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742950" rtl="0" algn="l">
              <a:lnSpc>
                <a:spcPct val="9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⁻"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DataSource will only be up if it is connected to RET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34290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Is it connected to the Liberator/Transformer?</a:t>
            </a:r>
            <a:endParaRPr sz="1800">
              <a:solidFill>
                <a:schemeClr val="dk1"/>
              </a:solidFill>
            </a:endParaRPr>
          </a:p>
          <a:p>
            <a:pPr indent="-292100" lvl="1" marL="742950" rtl="0" algn="l">
              <a:lnSpc>
                <a:spcPct val="9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⁻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Received connected message from peer &lt;liberator1&gt; with peer ID &lt;0&gt;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2100" lvl="1" marL="742950" rtl="0" algn="l">
              <a:lnSpc>
                <a:spcPct val="90000"/>
              </a:lnSpc>
              <a:spcBef>
                <a:spcPts val="34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⁻"/>
            </a:pPr>
            <a:r>
              <a:rPr lang="en-US" sz="180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Received connected message from peer &lt;transformer1&gt; with peer ID &lt;1&gt;</a:t>
            </a:r>
            <a:endParaRPr sz="180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37" name="Google Shape;337;p54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Adapter status</a:t>
            </a:r>
            <a:endParaRPr/>
          </a:p>
        </p:txBody>
      </p:sp>
      <p:pic>
        <p:nvPicPr>
          <p:cNvPr id="338" name="Google Shape;338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38445" y="186929"/>
            <a:ext cx="3107031" cy="1607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55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Cannot connect to AdminAPI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Open the file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Search for:</a:t>
            </a:r>
            <a:endParaRPr sz="1800">
              <a:solidFill>
                <a:schemeClr val="dk1"/>
              </a:solidFill>
            </a:endParaRPr>
          </a:p>
          <a:p>
            <a:pPr indent="-190500" lvl="2" marL="11430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■"/>
            </a:pPr>
            <a:r>
              <a:rPr lang="en-US" sz="1800">
                <a:solidFill>
                  <a:schemeClr val="dk1"/>
                </a:solidFill>
              </a:rPr>
              <a:t>Network error connecting to</a:t>
            </a:r>
            <a:endParaRPr sz="1800">
              <a:solidFill>
                <a:schemeClr val="dk1"/>
              </a:solidFill>
            </a:endParaRPr>
          </a:p>
          <a:p>
            <a:pPr indent="-190500" lvl="2" marL="11430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■"/>
            </a:pPr>
            <a:r>
              <a:rPr lang="en-US" sz="1800">
                <a:solidFill>
                  <a:schemeClr val="dk1"/>
                </a:solidFill>
              </a:rPr>
              <a:t>Failed to connect to resource GID.admin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admin.api.AdminAPI is RET’s Admin API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45" name="Google Shape;345;p5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Examples - Connection issues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56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Cannot connect to TrAPI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Open the file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Search for “TradingException”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Find com.m_systems.trapi.lib.TrAPI RET trapi.lib exception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52" name="Google Shape;352;p5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Examples - Connection issues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57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Calendar Adapter unavailable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Open the file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Search for: </a:t>
            </a:r>
            <a:endParaRPr sz="1800">
              <a:solidFill>
                <a:schemeClr val="dk1"/>
              </a:solidFill>
            </a:endParaRPr>
          </a:p>
          <a:p>
            <a:pPr indent="-2476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–"/>
            </a:pPr>
            <a:r>
              <a:rPr lang="en-US" sz="1800">
                <a:solidFill>
                  <a:schemeClr val="dk1"/>
                </a:solidFill>
              </a:rPr>
              <a:t>Rates connection is down</a:t>
            </a:r>
            <a:endParaRPr sz="1800">
              <a:solidFill>
                <a:schemeClr val="dk1"/>
              </a:solidFill>
            </a:endParaRPr>
          </a:p>
          <a:p>
            <a:pPr indent="-2476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–"/>
            </a:pPr>
            <a:r>
              <a:rPr lang="en-US" sz="1800">
                <a:solidFill>
                  <a:schemeClr val="dk1"/>
                </a:solidFill>
              </a:rPr>
              <a:t> Set status to </a:t>
            </a:r>
            <a:r>
              <a:rPr b="1"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&lt;DOWN&gt;</a:t>
            </a:r>
            <a:r>
              <a:rPr lang="en-US" sz="1800">
                <a:solidFill>
                  <a:schemeClr val="dk1"/>
                </a:solidFill>
              </a:rPr>
              <a:t> / Set status to </a:t>
            </a:r>
            <a:r>
              <a:rPr b="1"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&lt;UP&gt;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476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–"/>
            </a:pPr>
            <a:r>
              <a:rPr lang="en-US" sz="1800">
                <a:solidFill>
                  <a:schemeClr val="dk1"/>
                </a:solidFill>
              </a:rPr>
              <a:t>Successfully connected to Admin API</a:t>
            </a:r>
            <a:endParaRPr sz="1800">
              <a:solidFill>
                <a:schemeClr val="dk1"/>
              </a:solidFill>
            </a:endParaRPr>
          </a:p>
          <a:p>
            <a:pPr indent="-2476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–"/>
            </a:pPr>
            <a:r>
              <a:rPr lang="en-US" sz="1800">
                <a:solidFill>
                  <a:schemeClr val="dk1"/>
                </a:solidFill>
              </a:rPr>
              <a:t>Connection successful for user </a:t>
            </a:r>
            <a:r>
              <a:rPr b="1"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&lt;qa_cal_proxy&gt;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59" name="Google Shape;359;p57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Examples - Connection issues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0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Understand different types of log files in a RET Adapter environment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Char char="●"/>
            </a:pPr>
            <a:r>
              <a:rPr lang="en-US" sz="1800"/>
              <a:t>Be able to investigate issues</a:t>
            </a:r>
            <a:endParaRPr sz="1800"/>
          </a:p>
        </p:txBody>
      </p:sp>
      <p:sp>
        <p:nvSpPr>
          <p:cNvPr id="216" name="Google Shape;216;p4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Goals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8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Customer specific implementations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Where do you loads permissions from?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Custom/Bank system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RET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Files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66" name="Google Shape;366;p5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PermissioningAdapter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9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PermissioningAdapter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User can’t log in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Check if user was created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User can’t trade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User can log in, but he can’t trade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Check permissions loaded correctly for user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73" name="Google Shape;373;p5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- Permissions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60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Expired RET licenses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TrAPI licence expired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Search: TradingException: Licence expired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4"/>
              </a:rPr>
              <a:t>LBN licence expired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Search: licence period exceeded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LBN logs ERROR but doesn’t throw exception!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80" name="Google Shape;380;p6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- RET licences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1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FxTradingAdapter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Trade failed 1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A user tried to place a trade with Trade ID 1126439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Quote denied by provider: The client price has expired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4"/>
              </a:rPr>
              <a:t>Trade failed 2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A user tried to place a trade with Trade ID 1127710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FAILED:Credit check state is ABORT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87" name="Google Shape;387;p6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- Trading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2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>
                <a:solidFill>
                  <a:schemeClr val="dk1"/>
                </a:solidFill>
              </a:rPr>
              <a:t>LimitOrderAdapter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Order failed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A user tried to place an order with Order ID 5.1.317161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Transaction commit FAILED with reason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4"/>
              </a:rPr>
              <a:t>Order deactivate failed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A user tried to deactivate order with Order ID 5.1.317182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DeactivateOrder called with trade id &lt;5.1.317182&gt;</a:t>
            </a:r>
            <a:endParaRPr sz="1800">
              <a:solidFill>
                <a:schemeClr val="dk1"/>
              </a:solidFill>
            </a:endParaRPr>
          </a:p>
          <a:p>
            <a:pPr indent="-298450" lvl="1" marL="74295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⁻"/>
            </a:pPr>
            <a:r>
              <a:rPr lang="en-US" sz="1800">
                <a:solidFill>
                  <a:schemeClr val="dk1"/>
                </a:solidFill>
              </a:rPr>
              <a:t>Could not deactivate strategy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394" name="Google Shape;394;p6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Example - Orders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3"/>
          <p:cNvSpPr txBox="1"/>
          <p:nvPr>
            <p:ph idx="1" type="body"/>
          </p:nvPr>
        </p:nvSpPr>
        <p:spPr>
          <a:xfrm>
            <a:off x="311700" y="987675"/>
            <a:ext cx="8459700" cy="396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Caplin Ret Adapter Suite website</a:t>
            </a:r>
            <a:endParaRPr sz="1800">
              <a:solidFill>
                <a:schemeClr val="dk1"/>
              </a:solidFill>
            </a:endParaRPr>
          </a:p>
          <a:p>
            <a:pPr indent="-368300" lvl="0" marL="3429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●"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Troubleshooting checklist</a:t>
            </a:r>
            <a:endParaRPr sz="18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401" name="Google Shape;401;p63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Documenation and Help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1"/>
          <p:cNvSpPr txBox="1"/>
          <p:nvPr>
            <p:ph idx="1" type="body"/>
          </p:nvPr>
        </p:nvSpPr>
        <p:spPr>
          <a:xfrm>
            <a:off x="311700" y="1084800"/>
            <a:ext cx="7758600" cy="3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What if prices suddenly stopped updating? How would we identify where the issue is?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Start from where you see the bug! The usual order will be: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FX Professional GUI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RET Adapter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Liberator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Transformer</a:t>
            </a:r>
            <a:endParaRPr sz="1800"/>
          </a:p>
        </p:txBody>
      </p:sp>
      <p:sp>
        <p:nvSpPr>
          <p:cNvPr id="223" name="Google Shape;223;p4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There is a bug!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2"/>
          <p:cNvSpPr txBox="1"/>
          <p:nvPr>
            <p:ph idx="1" type="body"/>
          </p:nvPr>
        </p:nvSpPr>
        <p:spPr>
          <a:xfrm>
            <a:off x="311700" y="1084800"/>
            <a:ext cx="7758600" cy="3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i="1" lang="en-US" sz="1800"/>
              <a:t>?debug=finer</a:t>
            </a:r>
            <a:r>
              <a:rPr lang="en-US" sz="1800"/>
              <a:t> – turns on the StreamLinkJS log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This log shows the communication between the app and Liberator.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Common issues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i="1" lang="en-US" sz="1800"/>
              <a:t>READ+ACCESS+DENIED</a:t>
            </a:r>
            <a:r>
              <a:rPr lang="en-US" sz="1800"/>
              <a:t>, </a:t>
            </a:r>
            <a:r>
              <a:rPr i="1" lang="en-US" sz="1800"/>
              <a:t>WRITE+ACCESS+DENIED</a:t>
            </a:r>
            <a:r>
              <a:rPr lang="en-US" sz="1800"/>
              <a:t> – Not permissioned, check Liberator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i="1" lang="en-US" sz="1800"/>
              <a:t>NO+DATA</a:t>
            </a:r>
            <a:r>
              <a:rPr lang="en-US" sz="1800"/>
              <a:t> – Data not available, check adapter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i="1" lang="en-US" sz="1800"/>
              <a:t>Mandatory+source+down</a:t>
            </a:r>
            <a:r>
              <a:rPr lang="en-US" sz="1800"/>
              <a:t> – Adapter is down, check adapter</a:t>
            </a:r>
            <a:endParaRPr sz="1800"/>
          </a:p>
        </p:txBody>
      </p:sp>
      <p:sp>
        <p:nvSpPr>
          <p:cNvPr id="230" name="Google Shape;230;p4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Debugging FX Professional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3"/>
          <p:cNvSpPr txBox="1"/>
          <p:nvPr>
            <p:ph idx="1" type="body"/>
          </p:nvPr>
        </p:nvSpPr>
        <p:spPr>
          <a:xfrm>
            <a:off x="311700" y="1084800"/>
            <a:ext cx="7758600" cy="3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Each adapter is different, and so has different logs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SzPts val="1800"/>
              <a:buChar char="●"/>
            </a:pPr>
            <a:r>
              <a:rPr i="1" lang="en-US" sz="1800"/>
              <a:t>*-adapter.log</a:t>
            </a:r>
            <a:r>
              <a:rPr lang="en-US" sz="1800"/>
              <a:t> contains most of the important logs that you will be interested in</a:t>
            </a:r>
            <a:endParaRPr sz="1800"/>
          </a:p>
        </p:txBody>
      </p:sp>
      <p:sp>
        <p:nvSpPr>
          <p:cNvPr id="237" name="Google Shape;237;p43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RET Adapters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4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RET Adapters</a:t>
            </a:r>
            <a:endParaRPr/>
          </a:p>
        </p:txBody>
      </p:sp>
      <p:graphicFrame>
        <p:nvGraphicFramePr>
          <p:cNvPr id="244" name="Google Shape;244;p44"/>
          <p:cNvGraphicFramePr/>
          <p:nvPr/>
        </p:nvGraphicFramePr>
        <p:xfrm>
          <a:off x="533400" y="107495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{76EE7B18-3D92-4F88-BA00-D025BFB0456D}</a:tableStyleId>
              </a:tblPr>
              <a:tblGrid>
                <a:gridCol w="2569300"/>
                <a:gridCol w="5531175"/>
              </a:tblGrid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Log Name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Usage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>
                          <a:latin typeface="Roboto"/>
                          <a:ea typeface="Roboto"/>
                          <a:cs typeface="Roboto"/>
                          <a:sym typeface="Roboto"/>
                        </a:rPr>
                        <a:t>*</a:t>
                      </a: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-</a:t>
                      </a:r>
                      <a:r>
                        <a:rPr lang="en-US">
                          <a:latin typeface="Roboto"/>
                          <a:ea typeface="Roboto"/>
                          <a:cs typeface="Roboto"/>
                          <a:sym typeface="Roboto"/>
                        </a:rPr>
                        <a:t>adapter</a:t>
                      </a: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.log 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Contains all customised code, event and TrAPI logs.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datasource.log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Contains logs for the underlying Caplin DataSource.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java-.*.log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JVM standard out log. Adapter is not starting up or class path error. 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Check start.jar in Datasource/bin folder of Adapter.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packet-.*.log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Contains packet data logs for the underlying DataSource.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jmx-.*.log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Contains adapters JMX logs.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ret.log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RET TrAPI API log. Switched off by default.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LBN_YYYYMMDD.log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RET LBN API log. Switched off by default. 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319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AdminAPI.log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RET Admin API log. 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38075" marB="38075" marR="38075" marL="38075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RET Adapters</a:t>
            </a:r>
            <a:endParaRPr/>
          </a:p>
        </p:txBody>
      </p:sp>
      <p:sp>
        <p:nvSpPr>
          <p:cNvPr id="251" name="Google Shape;251;p45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Different package names in all-.*.log hint where error happened</a:t>
            </a:r>
            <a:endParaRPr sz="1800"/>
          </a:p>
        </p:txBody>
      </p:sp>
      <p:graphicFrame>
        <p:nvGraphicFramePr>
          <p:cNvPr id="252" name="Google Shape;252;p45"/>
          <p:cNvGraphicFramePr/>
          <p:nvPr/>
        </p:nvGraphicFramePr>
        <p:xfrm>
          <a:off x="720968" y="177295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{76EE7B18-3D92-4F88-BA00-D025BFB0456D}</a:tableStyleId>
              </a:tblPr>
              <a:tblGrid>
                <a:gridCol w="2399150"/>
                <a:gridCol w="5223775"/>
              </a:tblGrid>
              <a:tr h="6073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com.caplin.{example}.ret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Customer specific log lines from extension points or other custom implementations.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4983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com.caplin.motif.fx.ret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com.caplin.ret.trapi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RET Adapter Toolkit logs can be identified by these package names.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498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com.m_systems.trapi.lib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API specific logs from Reuters TrAPI library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  <a:tr h="498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admin.api.AdminAPI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RET Admin API logs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76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com.caplin.datasource</a:t>
                      </a:r>
                      <a:endParaRPr sz="1400" u="none" cap="none" strike="noStrike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cap="none" strike="noStrike">
                          <a:latin typeface="Roboto"/>
                          <a:ea typeface="Roboto"/>
                          <a:cs typeface="Roboto"/>
                          <a:sym typeface="Roboto"/>
                        </a:rPr>
                        <a:t>Caplin platform specific</a:t>
                      </a:r>
                      <a:endParaRPr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67450" marB="67450" marR="67450" marL="67450">
                    <a:lnL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1F1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6"/>
          <p:cNvSpPr txBox="1"/>
          <p:nvPr>
            <p:ph idx="1" type="body"/>
          </p:nvPr>
        </p:nvSpPr>
        <p:spPr>
          <a:xfrm>
            <a:off x="311700" y="1084800"/>
            <a:ext cx="7758600" cy="3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RET Adapter uses Log4j2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INFO is the default log level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Pricing Adapter has most logging at DEBUG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Change RET Adapter log level: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Copy existing </a:t>
            </a:r>
            <a:r>
              <a:rPr i="1" lang="en-US" sz="1800"/>
              <a:t>kits/&lt;Adapters&gt;/Blade/Datasource/etc/log4j.xml</a:t>
            </a:r>
            <a:r>
              <a:rPr lang="en-US" sz="1800"/>
              <a:t> into </a:t>
            </a:r>
            <a:r>
              <a:rPr i="1" lang="en-US" sz="1800"/>
              <a:t>global_config/overrides/&lt;Adapter&gt;/etc/</a:t>
            </a:r>
            <a:endParaRPr i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Change log level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Restart Adapter </a:t>
            </a:r>
            <a:r>
              <a:rPr i="1" lang="en-US" sz="1800"/>
              <a:t>./dfw start Adapter</a:t>
            </a:r>
            <a:endParaRPr i="1" sz="1800"/>
          </a:p>
        </p:txBody>
      </p:sp>
      <p:sp>
        <p:nvSpPr>
          <p:cNvPr id="259" name="Google Shape;259;p4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Configure Log4j2 Level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7"/>
          <p:cNvSpPr txBox="1"/>
          <p:nvPr>
            <p:ph idx="1" type="body"/>
          </p:nvPr>
        </p:nvSpPr>
        <p:spPr>
          <a:xfrm>
            <a:off x="311700" y="1084800"/>
            <a:ext cx="7758600" cy="36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RET API specific log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Needed by RET support to investigate issues with their Refinitiv ET system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Switched off by default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Enabled ret and LBN logs:</a:t>
            </a:r>
            <a:endParaRPr sz="1800"/>
          </a:p>
          <a:p>
            <a:pPr indent="-342900" lvl="1" marL="914400" rtl="0" algn="l">
              <a:spcBef>
                <a:spcPts val="1000"/>
              </a:spcBef>
              <a:spcAft>
                <a:spcPts val="0"/>
              </a:spcAft>
              <a:buSzPts val="1800"/>
              <a:buChar char="○"/>
            </a:pPr>
            <a:r>
              <a:rPr i="1" lang="en-US" sz="1800"/>
              <a:t>global-config/overrides/&lt;Adapter&gt;/etc/trapi-connection.properties</a:t>
            </a:r>
            <a:endParaRPr i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i="1" lang="en-US" sz="1800"/>
              <a:t>ret_log_enabled=true</a:t>
            </a:r>
            <a:endParaRPr i="1"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Restart adapter: </a:t>
            </a:r>
            <a:r>
              <a:rPr i="1" lang="en-US" sz="1800"/>
              <a:t>./dfw start </a:t>
            </a:r>
            <a:endParaRPr sz="1800"/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Admin.log always on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600"/>
              </a:spcBef>
              <a:spcAft>
                <a:spcPts val="100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66" name="Google Shape;266;p47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Ret.log/ Admin.log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